
<file path=[Content_Types].xml><?xml version="1.0" encoding="utf-8"?>
<Types xmlns="http://schemas.openxmlformats.org/package/2006/content-types">
  <Default Extension="png" ContentType="image/png"/>
  <Default Extension="bin" ContentType="application/vnd.openxmlformats-officedocument.oleObject"/>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20"/>
  </p:notesMasterIdLst>
  <p:handoutMasterIdLst>
    <p:handoutMasterId r:id="rId21"/>
  </p:handoutMasterIdLst>
  <p:sldIdLst>
    <p:sldId id="256" r:id="rId2"/>
    <p:sldId id="380" r:id="rId3"/>
    <p:sldId id="334" r:id="rId4"/>
    <p:sldId id="470" r:id="rId5"/>
    <p:sldId id="466" r:id="rId6"/>
    <p:sldId id="392" r:id="rId7"/>
    <p:sldId id="257" r:id="rId8"/>
    <p:sldId id="467" r:id="rId9"/>
    <p:sldId id="468" r:id="rId10"/>
    <p:sldId id="469" r:id="rId11"/>
    <p:sldId id="465" r:id="rId12"/>
    <p:sldId id="471" r:id="rId13"/>
    <p:sldId id="472" r:id="rId14"/>
    <p:sldId id="473" r:id="rId15"/>
    <p:sldId id="475" r:id="rId16"/>
    <p:sldId id="474" r:id="rId17"/>
    <p:sldId id="476" r:id="rId18"/>
    <p:sldId id="394" r:id="rId19"/>
  </p:sldIdLst>
  <p:sldSz cx="9144000" cy="6858000" type="screen4x3"/>
  <p:notesSz cx="7010400" cy="9296400"/>
  <p:defaultTextStyle>
    <a:defPPr>
      <a:defRPr lang="en-US"/>
    </a:defPPr>
    <a:lvl1pPr algn="l" rtl="0" eaLnBrk="0" fontAlgn="base" hangingPunct="0">
      <a:spcBef>
        <a:spcPct val="0"/>
      </a:spcBef>
      <a:spcAft>
        <a:spcPct val="0"/>
      </a:spcAft>
      <a:defRPr sz="4400" b="1" kern="1200">
        <a:solidFill>
          <a:srgbClr val="006600"/>
        </a:solidFill>
        <a:latin typeface="Tahoma" charset="0"/>
        <a:ea typeface="+mn-ea"/>
        <a:cs typeface="+mn-cs"/>
      </a:defRPr>
    </a:lvl1pPr>
    <a:lvl2pPr marL="457200" algn="l" rtl="0" eaLnBrk="0" fontAlgn="base" hangingPunct="0">
      <a:spcBef>
        <a:spcPct val="0"/>
      </a:spcBef>
      <a:spcAft>
        <a:spcPct val="0"/>
      </a:spcAft>
      <a:defRPr sz="4400" b="1" kern="1200">
        <a:solidFill>
          <a:srgbClr val="006600"/>
        </a:solidFill>
        <a:latin typeface="Tahoma" charset="0"/>
        <a:ea typeface="+mn-ea"/>
        <a:cs typeface="+mn-cs"/>
      </a:defRPr>
    </a:lvl2pPr>
    <a:lvl3pPr marL="914400" algn="l" rtl="0" eaLnBrk="0" fontAlgn="base" hangingPunct="0">
      <a:spcBef>
        <a:spcPct val="0"/>
      </a:spcBef>
      <a:spcAft>
        <a:spcPct val="0"/>
      </a:spcAft>
      <a:defRPr sz="4400" b="1" kern="1200">
        <a:solidFill>
          <a:srgbClr val="006600"/>
        </a:solidFill>
        <a:latin typeface="Tahoma" charset="0"/>
        <a:ea typeface="+mn-ea"/>
        <a:cs typeface="+mn-cs"/>
      </a:defRPr>
    </a:lvl3pPr>
    <a:lvl4pPr marL="1371600" algn="l" rtl="0" eaLnBrk="0" fontAlgn="base" hangingPunct="0">
      <a:spcBef>
        <a:spcPct val="0"/>
      </a:spcBef>
      <a:spcAft>
        <a:spcPct val="0"/>
      </a:spcAft>
      <a:defRPr sz="4400" b="1" kern="1200">
        <a:solidFill>
          <a:srgbClr val="006600"/>
        </a:solidFill>
        <a:latin typeface="Tahoma" charset="0"/>
        <a:ea typeface="+mn-ea"/>
        <a:cs typeface="+mn-cs"/>
      </a:defRPr>
    </a:lvl4pPr>
    <a:lvl5pPr marL="1828800" algn="l" rtl="0" eaLnBrk="0" fontAlgn="base" hangingPunct="0">
      <a:spcBef>
        <a:spcPct val="0"/>
      </a:spcBef>
      <a:spcAft>
        <a:spcPct val="0"/>
      </a:spcAft>
      <a:defRPr sz="4400" b="1" kern="1200">
        <a:solidFill>
          <a:srgbClr val="006600"/>
        </a:solidFill>
        <a:latin typeface="Tahoma" charset="0"/>
        <a:ea typeface="+mn-ea"/>
        <a:cs typeface="+mn-cs"/>
      </a:defRPr>
    </a:lvl5pPr>
    <a:lvl6pPr marL="2286000" algn="l" defTabSz="914400" rtl="0" eaLnBrk="1" latinLnBrk="0" hangingPunct="1">
      <a:defRPr sz="4400" b="1" kern="1200">
        <a:solidFill>
          <a:srgbClr val="006600"/>
        </a:solidFill>
        <a:latin typeface="Tahoma" charset="0"/>
        <a:ea typeface="+mn-ea"/>
        <a:cs typeface="+mn-cs"/>
      </a:defRPr>
    </a:lvl6pPr>
    <a:lvl7pPr marL="2743200" algn="l" defTabSz="914400" rtl="0" eaLnBrk="1" latinLnBrk="0" hangingPunct="1">
      <a:defRPr sz="4400" b="1" kern="1200">
        <a:solidFill>
          <a:srgbClr val="006600"/>
        </a:solidFill>
        <a:latin typeface="Tahoma" charset="0"/>
        <a:ea typeface="+mn-ea"/>
        <a:cs typeface="+mn-cs"/>
      </a:defRPr>
    </a:lvl7pPr>
    <a:lvl8pPr marL="3200400" algn="l" defTabSz="914400" rtl="0" eaLnBrk="1" latinLnBrk="0" hangingPunct="1">
      <a:defRPr sz="4400" b="1" kern="1200">
        <a:solidFill>
          <a:srgbClr val="006600"/>
        </a:solidFill>
        <a:latin typeface="Tahoma" charset="0"/>
        <a:ea typeface="+mn-ea"/>
        <a:cs typeface="+mn-cs"/>
      </a:defRPr>
    </a:lvl8pPr>
    <a:lvl9pPr marL="3657600" algn="l" defTabSz="914400" rtl="0" eaLnBrk="1" latinLnBrk="0" hangingPunct="1">
      <a:defRPr sz="4400" b="1" kern="1200">
        <a:solidFill>
          <a:srgbClr val="006600"/>
        </a:solidFill>
        <a:latin typeface="Tahom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6600"/>
    <a:srgbClr val="0000FF"/>
    <a:srgbClr val="006600"/>
    <a:srgbClr val="FFFFCC"/>
    <a:srgbClr val="CCFFFF"/>
    <a:srgbClr val="D9D9D9"/>
    <a:srgbClr val="0000CC"/>
    <a:srgbClr val="CCEC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2" autoAdjust="0"/>
    <p:restoredTop sz="84796" autoAdjust="0"/>
  </p:normalViewPr>
  <p:slideViewPr>
    <p:cSldViewPr>
      <p:cViewPr varScale="1">
        <p:scale>
          <a:sx n="90" d="100"/>
          <a:sy n="90" d="100"/>
        </p:scale>
        <p:origin x="1506" y="8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6360"/>
    </p:cViewPr>
  </p:sorterViewPr>
  <p:notesViewPr>
    <p:cSldViewPr>
      <p:cViewPr>
        <p:scale>
          <a:sx n="66" d="100"/>
          <a:sy n="66" d="100"/>
        </p:scale>
        <p:origin x="-4182" y="-984"/>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r>
              <a:rPr lang="en-US" b="1">
                <a:solidFill>
                  <a:sysClr val="windowText" lastClr="000000"/>
                </a:solidFill>
              </a:rPr>
              <a:t>Response Rate</a:t>
            </a:r>
          </a:p>
        </c:rich>
      </c:tx>
      <c:overlay val="0"/>
      <c:spPr>
        <a:noFill/>
        <a:ln>
          <a:noFill/>
        </a:ln>
        <a:effectLst/>
      </c:spPr>
      <c:txPr>
        <a:bodyPr rot="0" spcFirstLastPara="1" vertOverflow="ellipsis" vert="horz" wrap="square" anchor="ctr" anchorCtr="1"/>
        <a:lstStyle/>
        <a:p>
          <a:pPr>
            <a:defRPr sz="1400" b="1"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'[NSSE17 Administration Summary (UTRGV).xlsx]Responses'!$AL$13</c:f>
              <c:strCache>
                <c:ptCount val="1"/>
                <c:pt idx="0">
                  <c:v>First-yr</c:v>
                </c:pt>
              </c:strCache>
            </c:strRef>
          </c:tx>
          <c:spPr>
            <a:solidFill>
              <a:srgbClr val="CCFF9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'[NSSE17 Administration Summary (UTRGV).xlsx]Responses'!$AK$14:$AK$17</c:f>
              <c:strCache>
                <c:ptCount val="4"/>
                <c:pt idx="0">
                  <c:v>UTRGV</c:v>
                </c:pt>
                <c:pt idx="1">
                  <c:v>UT System</c:v>
                </c:pt>
                <c:pt idx="2">
                  <c:v>Carnegie Class</c:v>
                </c:pt>
                <c:pt idx="3">
                  <c:v>NSSE 2016 &amp; 2017</c:v>
                </c:pt>
              </c:strCache>
            </c:strRef>
          </c:cat>
          <c:val>
            <c:numRef>
              <c:f>'[NSSE17 Administration Summary (UTRGV).xlsx]Responses'!$AL$14:$AL$17</c:f>
              <c:numCache>
                <c:formatCode>0%</c:formatCode>
                <c:ptCount val="4"/>
                <c:pt idx="0">
                  <c:v>0.1863618752421542</c:v>
                </c:pt>
                <c:pt idx="1">
                  <c:v>0.19251565167899826</c:v>
                </c:pt>
                <c:pt idx="2">
                  <c:v>0.20540806665404279</c:v>
                </c:pt>
                <c:pt idx="3">
                  <c:v>0.23462061944448498</c:v>
                </c:pt>
              </c:numCache>
            </c:numRef>
          </c:val>
          <c:extLst>
            <c:ext xmlns:c16="http://schemas.microsoft.com/office/drawing/2014/chart" uri="{C3380CC4-5D6E-409C-BE32-E72D297353CC}">
              <c16:uniqueId val="{00000000-08F6-4C86-A64B-BA76E8BBA0DA}"/>
            </c:ext>
          </c:extLst>
        </c:ser>
        <c:ser>
          <c:idx val="1"/>
          <c:order val="1"/>
          <c:tx>
            <c:strRef>
              <c:f>'[NSSE17 Administration Summary (UTRGV).xlsx]Responses'!$AM$13</c:f>
              <c:strCache>
                <c:ptCount val="1"/>
                <c:pt idx="0">
                  <c:v>Senior</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'[NSSE17 Administration Summary (UTRGV).xlsx]Responses'!$AK$14:$AK$17</c:f>
              <c:strCache>
                <c:ptCount val="4"/>
                <c:pt idx="0">
                  <c:v>UTRGV</c:v>
                </c:pt>
                <c:pt idx="1">
                  <c:v>UT System</c:v>
                </c:pt>
                <c:pt idx="2">
                  <c:v>Carnegie Class</c:v>
                </c:pt>
                <c:pt idx="3">
                  <c:v>NSSE 2016 &amp; 2017</c:v>
                </c:pt>
              </c:strCache>
            </c:strRef>
          </c:cat>
          <c:val>
            <c:numRef>
              <c:f>'[NSSE17 Administration Summary (UTRGV).xlsx]Responses'!$AM$14:$AM$17</c:f>
              <c:numCache>
                <c:formatCode>0%</c:formatCode>
                <c:ptCount val="4"/>
                <c:pt idx="0">
                  <c:v>0.16967399545109932</c:v>
                </c:pt>
                <c:pt idx="1">
                  <c:v>0.1936441660867548</c:v>
                </c:pt>
                <c:pt idx="2">
                  <c:v>0.21943774912896052</c:v>
                </c:pt>
                <c:pt idx="3">
                  <c:v>0.24394336175395856</c:v>
                </c:pt>
              </c:numCache>
            </c:numRef>
          </c:val>
          <c:extLst>
            <c:ext xmlns:c16="http://schemas.microsoft.com/office/drawing/2014/chart" uri="{C3380CC4-5D6E-409C-BE32-E72D297353CC}">
              <c16:uniqueId val="{00000001-08F6-4C86-A64B-BA76E8BBA0DA}"/>
            </c:ext>
          </c:extLst>
        </c:ser>
        <c:ser>
          <c:idx val="2"/>
          <c:order val="2"/>
          <c:tx>
            <c:strRef>
              <c:f>'[NSSE17 Administration Summary (UTRGV).xlsx]Responses'!$AN$13</c:f>
              <c:strCache>
                <c:ptCount val="1"/>
              </c:strCache>
            </c:strRef>
          </c:tx>
          <c:spPr>
            <a:solidFill>
              <a:schemeClr val="accent3"/>
            </a:solidFill>
            <a:ln>
              <a:noFill/>
            </a:ln>
            <a:effectLst/>
          </c:spPr>
          <c:invertIfNegative val="0"/>
          <c:cat>
            <c:strRef>
              <c:f>'[NSSE17 Administration Summary (UTRGV).xlsx]Responses'!$AK$14:$AK$17</c:f>
              <c:strCache>
                <c:ptCount val="4"/>
                <c:pt idx="0">
                  <c:v>UTRGV</c:v>
                </c:pt>
                <c:pt idx="1">
                  <c:v>UT System</c:v>
                </c:pt>
                <c:pt idx="2">
                  <c:v>Carnegie Class</c:v>
                </c:pt>
                <c:pt idx="3">
                  <c:v>NSSE 2016 &amp; 2017</c:v>
                </c:pt>
              </c:strCache>
            </c:strRef>
          </c:cat>
          <c:val>
            <c:numRef>
              <c:f>'[NSSE17 Administration Summary (UTRGV).xlsx]Responses'!$AN$14:$AN$17</c:f>
              <c:numCache>
                <c:formatCode>General</c:formatCode>
                <c:ptCount val="4"/>
              </c:numCache>
            </c:numRef>
          </c:val>
          <c:extLst>
            <c:ext xmlns:c16="http://schemas.microsoft.com/office/drawing/2014/chart" uri="{C3380CC4-5D6E-409C-BE32-E72D297353CC}">
              <c16:uniqueId val="{00000002-08F6-4C86-A64B-BA76E8BBA0DA}"/>
            </c:ext>
          </c:extLst>
        </c:ser>
        <c:dLbls>
          <c:showLegendKey val="0"/>
          <c:showVal val="0"/>
          <c:showCatName val="0"/>
          <c:showSerName val="0"/>
          <c:showPercent val="0"/>
          <c:showBubbleSize val="0"/>
        </c:dLbls>
        <c:gapWidth val="219"/>
        <c:overlap val="-27"/>
        <c:axId val="618211960"/>
        <c:axId val="618211632"/>
      </c:barChart>
      <c:catAx>
        <c:axId val="618211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ysClr val="windowText" lastClr="000000"/>
                </a:solidFill>
                <a:latin typeface="+mn-lt"/>
                <a:ea typeface="+mn-ea"/>
                <a:cs typeface="+mn-cs"/>
              </a:defRPr>
            </a:pPr>
            <a:endParaRPr lang="en-US"/>
          </a:p>
        </c:txPr>
        <c:crossAx val="618211632"/>
        <c:crosses val="autoZero"/>
        <c:auto val="1"/>
        <c:lblAlgn val="ctr"/>
        <c:lblOffset val="100"/>
        <c:noMultiLvlLbl val="0"/>
      </c:catAx>
      <c:valAx>
        <c:axId val="618211632"/>
        <c:scaling>
          <c:orientation val="minMax"/>
        </c:scaling>
        <c:delete val="0"/>
        <c:axPos val="l"/>
        <c:majorGridlines>
          <c:spPr>
            <a:ln w="3175" cap="flat" cmpd="sng" algn="ctr">
              <a:solidFill>
                <a:schemeClr val="bg1">
                  <a:lumMod val="85000"/>
                </a:schemeClr>
              </a:solidFill>
              <a:prstDash val="sysDot"/>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6182119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noFill/>
    <a:ln>
      <a:solidFill>
        <a:srgbClr val="FFFFFF">
          <a:lumMod val="50000"/>
        </a:srgbClr>
      </a:solid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Sheet1!$E$23</c:f>
              <c:strCache>
                <c:ptCount val="1"/>
                <c:pt idx="0">
                  <c:v>First-Year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Sheet1!$F$22:$I$22</c:f>
              <c:strCache>
                <c:ptCount val="4"/>
                <c:pt idx="0">
                  <c:v>UTRGV</c:v>
                </c:pt>
                <c:pt idx="1">
                  <c:v>UT System</c:v>
                </c:pt>
                <c:pt idx="2">
                  <c:v>Carnegie Class</c:v>
                </c:pt>
                <c:pt idx="3">
                  <c:v>NSSE</c:v>
                </c:pt>
              </c:strCache>
            </c:strRef>
          </c:cat>
          <c:val>
            <c:numRef>
              <c:f>Sheet1!$F$23:$I$23</c:f>
              <c:numCache>
                <c:formatCode>0%</c:formatCode>
                <c:ptCount val="4"/>
                <c:pt idx="0">
                  <c:v>0.84494086727989492</c:v>
                </c:pt>
                <c:pt idx="1">
                  <c:v>0.84733227680929746</c:v>
                </c:pt>
                <c:pt idx="2">
                  <c:v>0.84715349627630332</c:v>
                </c:pt>
                <c:pt idx="3">
                  <c:v>0.86239026920963013</c:v>
                </c:pt>
              </c:numCache>
            </c:numRef>
          </c:val>
          <c:extLst>
            <c:ext xmlns:c16="http://schemas.microsoft.com/office/drawing/2014/chart" uri="{C3380CC4-5D6E-409C-BE32-E72D297353CC}">
              <c16:uniqueId val="{00000000-58EF-4984-8A9C-B98B17508C6D}"/>
            </c:ext>
          </c:extLst>
        </c:ser>
        <c:ser>
          <c:idx val="1"/>
          <c:order val="1"/>
          <c:tx>
            <c:strRef>
              <c:f>Sheet1!$E$24</c:f>
              <c:strCache>
                <c:ptCount val="1"/>
                <c:pt idx="0">
                  <c:v>Seniors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Sheet1!$F$22:$I$22</c:f>
              <c:strCache>
                <c:ptCount val="4"/>
                <c:pt idx="0">
                  <c:v>UTRGV</c:v>
                </c:pt>
                <c:pt idx="1">
                  <c:v>UT System</c:v>
                </c:pt>
                <c:pt idx="2">
                  <c:v>Carnegie Class</c:v>
                </c:pt>
                <c:pt idx="3">
                  <c:v>NSSE</c:v>
                </c:pt>
              </c:strCache>
            </c:strRef>
          </c:cat>
          <c:val>
            <c:numRef>
              <c:f>Sheet1!$F$24:$I$24</c:f>
              <c:numCache>
                <c:formatCode>0%</c:formatCode>
                <c:ptCount val="4"/>
                <c:pt idx="0">
                  <c:v>0.77095631641086182</c:v>
                </c:pt>
                <c:pt idx="1">
                  <c:v>0.83446492078887813</c:v>
                </c:pt>
                <c:pt idx="2">
                  <c:v>0.85891697236899678</c:v>
                </c:pt>
                <c:pt idx="3">
                  <c:v>0.86634313357165815</c:v>
                </c:pt>
              </c:numCache>
            </c:numRef>
          </c:val>
          <c:extLst>
            <c:ext xmlns:c16="http://schemas.microsoft.com/office/drawing/2014/chart" uri="{C3380CC4-5D6E-409C-BE32-E72D297353CC}">
              <c16:uniqueId val="{00000001-58EF-4984-8A9C-B98B17508C6D}"/>
            </c:ext>
          </c:extLst>
        </c:ser>
        <c:dLbls>
          <c:showLegendKey val="0"/>
          <c:showVal val="0"/>
          <c:showCatName val="0"/>
          <c:showSerName val="0"/>
          <c:showPercent val="0"/>
          <c:showBubbleSize val="0"/>
        </c:dLbls>
        <c:gapWidth val="219"/>
        <c:overlap val="-27"/>
        <c:axId val="654903408"/>
        <c:axId val="654899144"/>
      </c:barChart>
      <c:catAx>
        <c:axId val="654903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ysClr val="windowText" lastClr="000000"/>
                </a:solidFill>
                <a:latin typeface="+mn-lt"/>
                <a:ea typeface="+mn-ea"/>
                <a:cs typeface="+mn-cs"/>
              </a:defRPr>
            </a:pPr>
            <a:endParaRPr lang="en-US"/>
          </a:p>
        </c:txPr>
        <c:crossAx val="654899144"/>
        <c:crosses val="autoZero"/>
        <c:auto val="1"/>
        <c:lblAlgn val="ctr"/>
        <c:lblOffset val="100"/>
        <c:noMultiLvlLbl val="0"/>
      </c:catAx>
      <c:valAx>
        <c:axId val="654899144"/>
        <c:scaling>
          <c:orientation val="minMax"/>
        </c:scaling>
        <c:delete val="0"/>
        <c:axPos val="l"/>
        <c:majorGridlines>
          <c:spPr>
            <a:ln w="3175" cap="flat" cmpd="sng" algn="ctr">
              <a:solidFill>
                <a:schemeClr val="tx1">
                  <a:lumMod val="15000"/>
                  <a:lumOff val="85000"/>
                </a:schemeClr>
              </a:solidFill>
              <a:prstDash val="sysDot"/>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50" b="1" i="0" u="none" strike="noStrike" kern="1200" baseline="0">
                <a:solidFill>
                  <a:sysClr val="windowText" lastClr="000000"/>
                </a:solidFill>
                <a:latin typeface="+mn-lt"/>
                <a:ea typeface="+mn-ea"/>
                <a:cs typeface="+mn-cs"/>
              </a:defRPr>
            </a:pPr>
            <a:endParaRPr lang="en-US"/>
          </a:p>
        </c:txPr>
        <c:crossAx val="654903408"/>
        <c:crosses val="autoZero"/>
        <c:crossBetween val="between"/>
      </c:valAx>
      <c:spPr>
        <a:noFill/>
        <a:ln>
          <a:noFill/>
        </a:ln>
        <a:effectLst/>
      </c:spPr>
    </c:plotArea>
    <c:legend>
      <c:legendPos val="b"/>
      <c:overlay val="0"/>
      <c:spPr>
        <a:noFill/>
        <a:ln>
          <a:solidFill>
            <a:schemeClr val="bg1">
              <a:lumMod val="50000"/>
            </a:schemeClr>
          </a:solidFill>
        </a:ln>
        <a:effectLst/>
      </c:spPr>
      <c:txPr>
        <a:bodyPr rot="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legend>
    <c:plotVisOnly val="1"/>
    <c:dispBlanksAs val="gap"/>
    <c:showDLblsOverMax val="0"/>
  </c:chart>
  <c:spPr>
    <a:solidFill>
      <a:srgbClr val="FFFFFF"/>
    </a:solidFill>
    <a:ln>
      <a:solidFill>
        <a:srgbClr val="FFFFFF">
          <a:lumMod val="50000"/>
        </a:srgbClr>
      </a:solid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Sheet1!$E$63</c:f>
              <c:strCache>
                <c:ptCount val="1"/>
                <c:pt idx="0">
                  <c:v>First-Year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Sheet1!$F$62:$I$62</c:f>
              <c:strCache>
                <c:ptCount val="4"/>
                <c:pt idx="0">
                  <c:v>UTRGV</c:v>
                </c:pt>
                <c:pt idx="1">
                  <c:v>UT System</c:v>
                </c:pt>
                <c:pt idx="2">
                  <c:v>Carnegie Class</c:v>
                </c:pt>
                <c:pt idx="3">
                  <c:v>NSSE</c:v>
                </c:pt>
              </c:strCache>
            </c:strRef>
          </c:cat>
          <c:val>
            <c:numRef>
              <c:f>Sheet1!$F$63:$I$63</c:f>
              <c:numCache>
                <c:formatCode>0%</c:formatCode>
                <c:ptCount val="4"/>
                <c:pt idx="0">
                  <c:v>0.82058047493403696</c:v>
                </c:pt>
                <c:pt idx="1">
                  <c:v>0.82287822878228778</c:v>
                </c:pt>
                <c:pt idx="2">
                  <c:v>0.82795967258933922</c:v>
                </c:pt>
                <c:pt idx="3">
                  <c:v>0.84283573972026393</c:v>
                </c:pt>
              </c:numCache>
            </c:numRef>
          </c:val>
          <c:extLst>
            <c:ext xmlns:c16="http://schemas.microsoft.com/office/drawing/2014/chart" uri="{C3380CC4-5D6E-409C-BE32-E72D297353CC}">
              <c16:uniqueId val="{00000000-B041-420C-AFD8-6C62C89BCC76}"/>
            </c:ext>
          </c:extLst>
        </c:ser>
        <c:ser>
          <c:idx val="1"/>
          <c:order val="1"/>
          <c:tx>
            <c:strRef>
              <c:f>Sheet1!$E$64</c:f>
              <c:strCache>
                <c:ptCount val="1"/>
                <c:pt idx="0">
                  <c:v>Seniors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ysClr val="windowText" lastClr="00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Sheet1!$F$62:$I$62</c:f>
              <c:strCache>
                <c:ptCount val="4"/>
                <c:pt idx="0">
                  <c:v>UTRGV</c:v>
                </c:pt>
                <c:pt idx="1">
                  <c:v>UT System</c:v>
                </c:pt>
                <c:pt idx="2">
                  <c:v>Carnegie Class</c:v>
                </c:pt>
                <c:pt idx="3">
                  <c:v>NSSE</c:v>
                </c:pt>
              </c:strCache>
            </c:strRef>
          </c:cat>
          <c:val>
            <c:numRef>
              <c:f>Sheet1!$F$64:$I$64</c:f>
              <c:numCache>
                <c:formatCode>0%</c:formatCode>
                <c:ptCount val="4"/>
                <c:pt idx="0">
                  <c:v>0.72320376914016493</c:v>
                </c:pt>
                <c:pt idx="1">
                  <c:v>0.8256077795786062</c:v>
                </c:pt>
                <c:pt idx="2">
                  <c:v>0.82660572043155311</c:v>
                </c:pt>
                <c:pt idx="3">
                  <c:v>0.83143351138926169</c:v>
                </c:pt>
              </c:numCache>
            </c:numRef>
          </c:val>
          <c:extLst>
            <c:ext xmlns:c16="http://schemas.microsoft.com/office/drawing/2014/chart" uri="{C3380CC4-5D6E-409C-BE32-E72D297353CC}">
              <c16:uniqueId val="{00000001-B041-420C-AFD8-6C62C89BCC76}"/>
            </c:ext>
          </c:extLst>
        </c:ser>
        <c:dLbls>
          <c:showLegendKey val="0"/>
          <c:showVal val="0"/>
          <c:showCatName val="0"/>
          <c:showSerName val="0"/>
          <c:showPercent val="0"/>
          <c:showBubbleSize val="0"/>
        </c:dLbls>
        <c:gapWidth val="219"/>
        <c:overlap val="-27"/>
        <c:axId val="656787656"/>
        <c:axId val="656804712"/>
      </c:barChart>
      <c:catAx>
        <c:axId val="656787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en-US"/>
          </a:p>
        </c:txPr>
        <c:crossAx val="656804712"/>
        <c:crosses val="autoZero"/>
        <c:auto val="1"/>
        <c:lblAlgn val="ctr"/>
        <c:lblOffset val="100"/>
        <c:noMultiLvlLbl val="0"/>
      </c:catAx>
      <c:valAx>
        <c:axId val="656804712"/>
        <c:scaling>
          <c:orientation val="minMax"/>
        </c:scaling>
        <c:delete val="0"/>
        <c:axPos val="l"/>
        <c:majorGridlines>
          <c:spPr>
            <a:ln w="3175" cap="flat" cmpd="sng" algn="ctr">
              <a:solidFill>
                <a:schemeClr val="tx1">
                  <a:lumMod val="15000"/>
                  <a:lumOff val="85000"/>
                </a:schemeClr>
              </a:solidFill>
              <a:prstDash val="sysDot"/>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en-US"/>
          </a:p>
        </c:txPr>
        <c:crossAx val="6567876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ysClr val="windowText" lastClr="000000"/>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bg1">
          <a:lumMod val="50000"/>
        </a:schemeClr>
      </a:solid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2" y="0"/>
            <a:ext cx="3038475" cy="465138"/>
          </a:xfrm>
          <a:prstGeom prst="rect">
            <a:avLst/>
          </a:prstGeom>
          <a:noFill/>
          <a:ln w="12700">
            <a:noFill/>
            <a:miter lim="800000"/>
            <a:headEnd type="none" w="sm" len="sm"/>
            <a:tailEnd type="none" w="sm" len="sm"/>
          </a:ln>
          <a:effectLst/>
        </p:spPr>
        <p:txBody>
          <a:bodyPr vert="horz" wrap="square" lIns="93167" tIns="46585" rIns="93167" bIns="46585" numCol="1" anchor="t" anchorCtr="0" compatLnSpc="1">
            <a:prstTxWarp prst="textNoShape">
              <a:avLst/>
            </a:prstTxWarp>
          </a:bodyPr>
          <a:lstStyle>
            <a:lvl1pPr defTabSz="931863">
              <a:defRPr sz="1200" b="0" smtClean="0">
                <a:solidFill>
                  <a:schemeClr val="tx1"/>
                </a:solidFill>
                <a:latin typeface="Times New Roman" pitchFamily="18" charset="0"/>
              </a:defRPr>
            </a:lvl1pPr>
          </a:lstStyle>
          <a:p>
            <a:pPr>
              <a:defRPr/>
            </a:pPr>
            <a:endParaRPr lang="en-US" dirty="0"/>
          </a:p>
        </p:txBody>
      </p:sp>
      <p:sp>
        <p:nvSpPr>
          <p:cNvPr id="15363" name="Rectangle 3"/>
          <p:cNvSpPr>
            <a:spLocks noGrp="1" noChangeArrowheads="1"/>
          </p:cNvSpPr>
          <p:nvPr>
            <p:ph type="dt" sz="quarter" idx="1"/>
          </p:nvPr>
        </p:nvSpPr>
        <p:spPr bwMode="auto">
          <a:xfrm>
            <a:off x="3971926" y="0"/>
            <a:ext cx="3038475" cy="465138"/>
          </a:xfrm>
          <a:prstGeom prst="rect">
            <a:avLst/>
          </a:prstGeom>
          <a:noFill/>
          <a:ln w="12700">
            <a:noFill/>
            <a:miter lim="800000"/>
            <a:headEnd type="none" w="sm" len="sm"/>
            <a:tailEnd type="none" w="sm" len="sm"/>
          </a:ln>
          <a:effectLst/>
        </p:spPr>
        <p:txBody>
          <a:bodyPr vert="horz" wrap="square" lIns="93167" tIns="46585" rIns="93167" bIns="46585" numCol="1" anchor="t" anchorCtr="0" compatLnSpc="1">
            <a:prstTxWarp prst="textNoShape">
              <a:avLst/>
            </a:prstTxWarp>
          </a:bodyPr>
          <a:lstStyle>
            <a:lvl1pPr algn="r" defTabSz="931863">
              <a:defRPr sz="1200" b="0" smtClean="0">
                <a:solidFill>
                  <a:schemeClr val="tx1"/>
                </a:solidFill>
                <a:latin typeface="Times New Roman" pitchFamily="18" charset="0"/>
              </a:defRPr>
            </a:lvl1pPr>
          </a:lstStyle>
          <a:p>
            <a:pPr>
              <a:defRPr/>
            </a:pPr>
            <a:endParaRPr lang="en-US" dirty="0"/>
          </a:p>
        </p:txBody>
      </p:sp>
      <p:sp>
        <p:nvSpPr>
          <p:cNvPr id="15365" name="Rectangle 5"/>
          <p:cNvSpPr>
            <a:spLocks noGrp="1" noChangeArrowheads="1"/>
          </p:cNvSpPr>
          <p:nvPr>
            <p:ph type="sldNum" sz="quarter" idx="3"/>
          </p:nvPr>
        </p:nvSpPr>
        <p:spPr bwMode="auto">
          <a:xfrm>
            <a:off x="3971926" y="8831267"/>
            <a:ext cx="3038475" cy="465137"/>
          </a:xfrm>
          <a:prstGeom prst="rect">
            <a:avLst/>
          </a:prstGeom>
          <a:noFill/>
          <a:ln w="12700">
            <a:noFill/>
            <a:miter lim="800000"/>
            <a:headEnd type="none" w="sm" len="sm"/>
            <a:tailEnd type="none" w="sm" len="sm"/>
          </a:ln>
          <a:effectLst/>
        </p:spPr>
        <p:txBody>
          <a:bodyPr vert="horz" wrap="square" lIns="93167" tIns="46585" rIns="93167" bIns="46585" numCol="1" anchor="b" anchorCtr="0" compatLnSpc="1">
            <a:prstTxWarp prst="textNoShape">
              <a:avLst/>
            </a:prstTxWarp>
          </a:bodyPr>
          <a:lstStyle>
            <a:lvl1pPr algn="r" defTabSz="931863">
              <a:defRPr sz="1200" b="0" smtClean="0">
                <a:solidFill>
                  <a:schemeClr val="tx1"/>
                </a:solidFill>
                <a:latin typeface="Times New Roman" pitchFamily="18" charset="0"/>
              </a:defRPr>
            </a:lvl1pPr>
          </a:lstStyle>
          <a:p>
            <a:pPr>
              <a:defRPr/>
            </a:pPr>
            <a:fld id="{C876174F-DD83-46D8-B8CA-683A323650B6}" type="slidenum">
              <a:rPr lang="en-US"/>
              <a:pPr>
                <a:defRPr/>
              </a:pPr>
              <a:t>‹#›</a:t>
            </a:fld>
            <a:endParaRPr lang="en-US" dirty="0"/>
          </a:p>
        </p:txBody>
      </p:sp>
    </p:spTree>
    <p:extLst>
      <p:ext uri="{BB962C8B-B14F-4D97-AF65-F5344CB8AC3E}">
        <p14:creationId xmlns:p14="http://schemas.microsoft.com/office/powerpoint/2010/main" val="22342046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2" y="0"/>
            <a:ext cx="3038475" cy="465138"/>
          </a:xfrm>
          <a:prstGeom prst="rect">
            <a:avLst/>
          </a:prstGeom>
          <a:noFill/>
          <a:ln w="12700">
            <a:noFill/>
            <a:miter lim="800000"/>
            <a:headEnd type="none" w="sm" len="sm"/>
            <a:tailEnd type="none" w="sm" len="sm"/>
          </a:ln>
          <a:effectLst/>
        </p:spPr>
        <p:txBody>
          <a:bodyPr vert="horz" wrap="square" lIns="93167" tIns="46585" rIns="93167" bIns="46585" numCol="1" anchor="t" anchorCtr="0" compatLnSpc="1">
            <a:prstTxWarp prst="textNoShape">
              <a:avLst/>
            </a:prstTxWarp>
          </a:bodyPr>
          <a:lstStyle>
            <a:lvl1pPr defTabSz="931863">
              <a:defRPr sz="1200" b="0" smtClean="0">
                <a:solidFill>
                  <a:schemeClr val="tx1"/>
                </a:solidFill>
                <a:latin typeface="Times New Roman" pitchFamily="18" charset="0"/>
              </a:defRPr>
            </a:lvl1pPr>
          </a:lstStyle>
          <a:p>
            <a:pPr>
              <a:defRPr/>
            </a:pPr>
            <a:endParaRPr lang="en-US" dirty="0"/>
          </a:p>
        </p:txBody>
      </p:sp>
      <p:sp>
        <p:nvSpPr>
          <p:cNvPr id="17411" name="Rectangle 3"/>
          <p:cNvSpPr>
            <a:spLocks noGrp="1" noChangeArrowheads="1"/>
          </p:cNvSpPr>
          <p:nvPr>
            <p:ph type="dt" idx="1"/>
          </p:nvPr>
        </p:nvSpPr>
        <p:spPr bwMode="auto">
          <a:xfrm>
            <a:off x="3971926" y="0"/>
            <a:ext cx="3038475" cy="465138"/>
          </a:xfrm>
          <a:prstGeom prst="rect">
            <a:avLst/>
          </a:prstGeom>
          <a:noFill/>
          <a:ln w="12700">
            <a:noFill/>
            <a:miter lim="800000"/>
            <a:headEnd type="none" w="sm" len="sm"/>
            <a:tailEnd type="none" w="sm" len="sm"/>
          </a:ln>
          <a:effectLst/>
        </p:spPr>
        <p:txBody>
          <a:bodyPr vert="horz" wrap="square" lIns="93167" tIns="46585" rIns="93167" bIns="46585" numCol="1" anchor="t" anchorCtr="0" compatLnSpc="1">
            <a:prstTxWarp prst="textNoShape">
              <a:avLst/>
            </a:prstTxWarp>
          </a:bodyPr>
          <a:lstStyle>
            <a:lvl1pPr algn="r" defTabSz="931863">
              <a:defRPr sz="1200" b="0" smtClean="0">
                <a:solidFill>
                  <a:schemeClr val="tx1"/>
                </a:solidFill>
                <a:latin typeface="Times New Roman" pitchFamily="18" charset="0"/>
              </a:defRPr>
            </a:lvl1pPr>
          </a:lstStyle>
          <a:p>
            <a:pPr>
              <a:defRPr/>
            </a:pPr>
            <a:endParaRPr lang="en-US" dirty="0"/>
          </a:p>
        </p:txBody>
      </p:sp>
      <p:sp>
        <p:nvSpPr>
          <p:cNvPr id="2458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935039" y="4416429"/>
            <a:ext cx="5140325" cy="4183063"/>
          </a:xfrm>
          <a:prstGeom prst="rect">
            <a:avLst/>
          </a:prstGeom>
          <a:noFill/>
          <a:ln w="12700">
            <a:noFill/>
            <a:miter lim="800000"/>
            <a:headEnd type="none" w="sm" len="sm"/>
            <a:tailEnd type="none" w="sm" len="sm"/>
          </a:ln>
          <a:effectLst/>
        </p:spPr>
        <p:txBody>
          <a:bodyPr vert="horz" wrap="square" lIns="93167" tIns="46585" rIns="93167" bIns="4658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4" name="Rectangle 6"/>
          <p:cNvSpPr>
            <a:spLocks noGrp="1" noChangeArrowheads="1"/>
          </p:cNvSpPr>
          <p:nvPr>
            <p:ph type="ftr" sz="quarter" idx="4"/>
          </p:nvPr>
        </p:nvSpPr>
        <p:spPr bwMode="auto">
          <a:xfrm>
            <a:off x="2" y="8831267"/>
            <a:ext cx="3038475" cy="465137"/>
          </a:xfrm>
          <a:prstGeom prst="rect">
            <a:avLst/>
          </a:prstGeom>
          <a:noFill/>
          <a:ln w="12700">
            <a:noFill/>
            <a:miter lim="800000"/>
            <a:headEnd type="none" w="sm" len="sm"/>
            <a:tailEnd type="none" w="sm" len="sm"/>
          </a:ln>
          <a:effectLst/>
        </p:spPr>
        <p:txBody>
          <a:bodyPr vert="horz" wrap="square" lIns="93167" tIns="46585" rIns="93167" bIns="46585" numCol="1" anchor="b" anchorCtr="0" compatLnSpc="1">
            <a:prstTxWarp prst="textNoShape">
              <a:avLst/>
            </a:prstTxWarp>
          </a:bodyPr>
          <a:lstStyle>
            <a:lvl1pPr defTabSz="931863">
              <a:defRPr sz="1200" b="0" smtClean="0">
                <a:solidFill>
                  <a:schemeClr val="tx1"/>
                </a:solidFill>
                <a:latin typeface="Times New Roman" pitchFamily="18" charset="0"/>
              </a:defRPr>
            </a:lvl1pPr>
          </a:lstStyle>
          <a:p>
            <a:pPr>
              <a:defRPr/>
            </a:pPr>
            <a:endParaRPr lang="en-US" dirty="0"/>
          </a:p>
        </p:txBody>
      </p:sp>
      <p:sp>
        <p:nvSpPr>
          <p:cNvPr id="17415" name="Rectangle 7"/>
          <p:cNvSpPr>
            <a:spLocks noGrp="1" noChangeArrowheads="1"/>
          </p:cNvSpPr>
          <p:nvPr>
            <p:ph type="sldNum" sz="quarter" idx="5"/>
          </p:nvPr>
        </p:nvSpPr>
        <p:spPr bwMode="auto">
          <a:xfrm>
            <a:off x="3971926" y="8831267"/>
            <a:ext cx="3038475" cy="465137"/>
          </a:xfrm>
          <a:prstGeom prst="rect">
            <a:avLst/>
          </a:prstGeom>
          <a:noFill/>
          <a:ln w="12700">
            <a:noFill/>
            <a:miter lim="800000"/>
            <a:headEnd type="none" w="sm" len="sm"/>
            <a:tailEnd type="none" w="sm" len="sm"/>
          </a:ln>
          <a:effectLst/>
        </p:spPr>
        <p:txBody>
          <a:bodyPr vert="horz" wrap="square" lIns="93167" tIns="46585" rIns="93167" bIns="46585" numCol="1" anchor="b" anchorCtr="0" compatLnSpc="1">
            <a:prstTxWarp prst="textNoShape">
              <a:avLst/>
            </a:prstTxWarp>
          </a:bodyPr>
          <a:lstStyle>
            <a:lvl1pPr algn="r" defTabSz="931863">
              <a:defRPr sz="1200" b="0" smtClean="0">
                <a:solidFill>
                  <a:schemeClr val="tx1"/>
                </a:solidFill>
                <a:latin typeface="Times New Roman" pitchFamily="18" charset="0"/>
              </a:defRPr>
            </a:lvl1pPr>
          </a:lstStyle>
          <a:p>
            <a:pPr>
              <a:defRPr/>
            </a:pPr>
            <a:fld id="{142F0F0F-2146-4833-9FE9-03E5C591241D}" type="slidenum">
              <a:rPr lang="en-US"/>
              <a:pPr>
                <a:defRPr/>
              </a:pPr>
              <a:t>‹#›</a:t>
            </a:fld>
            <a:endParaRPr lang="en-US" dirty="0"/>
          </a:p>
        </p:txBody>
      </p:sp>
    </p:spTree>
    <p:extLst>
      <p:ext uri="{BB962C8B-B14F-4D97-AF65-F5344CB8AC3E}">
        <p14:creationId xmlns:p14="http://schemas.microsoft.com/office/powerpoint/2010/main" val="30242552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a:t>
            </a:fld>
            <a:endParaRPr lang="en-US" dirty="0"/>
          </a:p>
        </p:txBody>
      </p:sp>
    </p:spTree>
    <p:extLst>
      <p:ext uri="{BB962C8B-B14F-4D97-AF65-F5344CB8AC3E}">
        <p14:creationId xmlns:p14="http://schemas.microsoft.com/office/powerpoint/2010/main" val="36292912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latin typeface="Arial" pitchFamily="34" charset="0"/>
                <a:cs typeface="Arial" pitchFamily="34" charset="0"/>
              </a:rPr>
              <a:t>This is how UTRGV compares with UT System</a:t>
            </a:r>
            <a:r>
              <a:rPr lang="en-US" baseline="0" dirty="0">
                <a:latin typeface="Arial" pitchFamily="34" charset="0"/>
                <a:cs typeface="Arial" pitchFamily="34" charset="0"/>
              </a:rPr>
              <a:t> schools, Carnegie Class schools, and all other NSSE schools on Campus Environment. Apparently we need to improve the campus environment for our senior students.  </a:t>
            </a:r>
            <a:endParaRPr lang="en-US" dirty="0">
              <a:latin typeface="Arial" pitchFamily="34" charset="0"/>
              <a:cs typeface="Arial" pitchFamily="34" charset="0"/>
            </a:endParaRPr>
          </a:p>
          <a:p>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10</a:t>
            </a:fld>
            <a:endParaRPr lang="en-US" dirty="0"/>
          </a:p>
        </p:txBody>
      </p:sp>
    </p:spTree>
    <p:extLst>
      <p:ext uri="{BB962C8B-B14F-4D97-AF65-F5344CB8AC3E}">
        <p14:creationId xmlns:p14="http://schemas.microsoft.com/office/powerpoint/2010/main" val="2684400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a:latin typeface="Cambria" panose="02040503050406030204" pitchFamily="18" charset="0"/>
              </a:rPr>
              <a:t>Students rated their overall experience at the institution, and whether or not they would choose </a:t>
            </a:r>
          </a:p>
          <a:p>
            <a:r>
              <a:rPr lang="en-US" sz="1200" dirty="0">
                <a:latin typeface="Cambria" panose="02040503050406030204" pitchFamily="18" charset="0"/>
              </a:rPr>
              <a:t>it again. </a:t>
            </a: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11</a:t>
            </a:fld>
            <a:endParaRPr lang="en-US" dirty="0"/>
          </a:p>
        </p:txBody>
      </p:sp>
    </p:spTree>
    <p:extLst>
      <p:ext uri="{BB962C8B-B14F-4D97-AF65-F5344CB8AC3E}">
        <p14:creationId xmlns:p14="http://schemas.microsoft.com/office/powerpoint/2010/main" val="27829443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12</a:t>
            </a:fld>
            <a:endParaRPr lang="en-US" dirty="0"/>
          </a:p>
        </p:txBody>
      </p:sp>
    </p:spTree>
    <p:extLst>
      <p:ext uri="{BB962C8B-B14F-4D97-AF65-F5344CB8AC3E}">
        <p14:creationId xmlns:p14="http://schemas.microsoft.com/office/powerpoint/2010/main" val="30654099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13</a:t>
            </a:fld>
            <a:endParaRPr lang="en-US" dirty="0"/>
          </a:p>
        </p:txBody>
      </p:sp>
    </p:spTree>
    <p:extLst>
      <p:ext uri="{BB962C8B-B14F-4D97-AF65-F5344CB8AC3E}">
        <p14:creationId xmlns:p14="http://schemas.microsoft.com/office/powerpoint/2010/main" val="21746825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14</a:t>
            </a:fld>
            <a:endParaRPr lang="en-US" dirty="0"/>
          </a:p>
        </p:txBody>
      </p:sp>
    </p:spTree>
    <p:extLst>
      <p:ext uri="{BB962C8B-B14F-4D97-AF65-F5344CB8AC3E}">
        <p14:creationId xmlns:p14="http://schemas.microsoft.com/office/powerpoint/2010/main" val="33077278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15</a:t>
            </a:fld>
            <a:endParaRPr lang="en-US" dirty="0"/>
          </a:p>
        </p:txBody>
      </p:sp>
    </p:spTree>
    <p:extLst>
      <p:ext uri="{BB962C8B-B14F-4D97-AF65-F5344CB8AC3E}">
        <p14:creationId xmlns:p14="http://schemas.microsoft.com/office/powerpoint/2010/main" val="28310563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16</a:t>
            </a:fld>
            <a:endParaRPr lang="en-US" dirty="0"/>
          </a:p>
        </p:txBody>
      </p:sp>
    </p:spTree>
    <p:extLst>
      <p:ext uri="{BB962C8B-B14F-4D97-AF65-F5344CB8AC3E}">
        <p14:creationId xmlns:p14="http://schemas.microsoft.com/office/powerpoint/2010/main" val="42552833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17</a:t>
            </a:fld>
            <a:endParaRPr lang="en-US" dirty="0"/>
          </a:p>
        </p:txBody>
      </p:sp>
    </p:spTree>
    <p:extLst>
      <p:ext uri="{BB962C8B-B14F-4D97-AF65-F5344CB8AC3E}">
        <p14:creationId xmlns:p14="http://schemas.microsoft.com/office/powerpoint/2010/main" val="20949156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kumimoji="1" lang="en-US" sz="1200" kern="1200" dirty="0">
              <a:solidFill>
                <a:schemeClr val="tx1"/>
              </a:solidFill>
              <a:effectLst/>
              <a:latin typeface="Times New Roman" pitchFamily="18" charset="0"/>
              <a:ea typeface="+mn-ea"/>
              <a:cs typeface="+mn-cs"/>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18</a:t>
            </a:fld>
            <a:endParaRPr lang="en-US" dirty="0"/>
          </a:p>
        </p:txBody>
      </p:sp>
    </p:spTree>
    <p:extLst>
      <p:ext uri="{BB962C8B-B14F-4D97-AF65-F5344CB8AC3E}">
        <p14:creationId xmlns:p14="http://schemas.microsoft.com/office/powerpoint/2010/main" val="4069980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2</a:t>
            </a:fld>
            <a:endParaRPr lang="en-US" dirty="0"/>
          </a:p>
        </p:txBody>
      </p:sp>
    </p:spTree>
    <p:extLst>
      <p:ext uri="{BB962C8B-B14F-4D97-AF65-F5344CB8AC3E}">
        <p14:creationId xmlns:p14="http://schemas.microsoft.com/office/powerpoint/2010/main" val="902952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3</a:t>
            </a:fld>
            <a:endParaRPr lang="en-US" dirty="0"/>
          </a:p>
        </p:txBody>
      </p:sp>
    </p:spTree>
    <p:extLst>
      <p:ext uri="{BB962C8B-B14F-4D97-AF65-F5344CB8AC3E}">
        <p14:creationId xmlns:p14="http://schemas.microsoft.com/office/powerpoint/2010/main" val="3395674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sz="1200" b="1" i="1" kern="0" dirty="0">
                <a:solidFill>
                  <a:srgbClr val="0000CC"/>
                </a:solidFill>
                <a:latin typeface="Cambria" panose="02040503050406030204" pitchFamily="18" charset="0"/>
                <a:cs typeface="Calibri" pitchFamily="34" charset="0"/>
              </a:rPr>
              <a:t>Note: </a:t>
            </a:r>
          </a:p>
          <a:p>
            <a:pPr marL="171450" indent="-171450" eaLnBrk="1" hangingPunct="1">
              <a:buFont typeface="Arial" panose="020B0604020202020204" pitchFamily="34" charset="0"/>
              <a:buChar char="•"/>
            </a:pPr>
            <a:r>
              <a:rPr lang="en-US" sz="1200" b="0" i="1" kern="0" dirty="0">
                <a:solidFill>
                  <a:srgbClr val="0000CC"/>
                </a:solidFill>
                <a:latin typeface="Cambria" panose="02040503050406030204" pitchFamily="18" charset="0"/>
                <a:cs typeface="Calibri" pitchFamily="34" charset="0"/>
              </a:rPr>
              <a:t>UT System includes the following participants - UT Arlington, UTD, UTEP, UTSA, UT Tyler, and UT Permian Basin.</a:t>
            </a:r>
          </a:p>
          <a:p>
            <a:pPr marL="171450" indent="-171450" eaLnBrk="1" hangingPunct="1">
              <a:buFont typeface="Arial" panose="020B0604020202020204" pitchFamily="34" charset="0"/>
              <a:buChar char="•"/>
            </a:pPr>
            <a:r>
              <a:rPr lang="en-US" sz="1200" i="1" kern="0" dirty="0">
                <a:solidFill>
                  <a:srgbClr val="0000CC"/>
                </a:solidFill>
                <a:latin typeface="Cambria" panose="02040503050406030204" pitchFamily="18" charset="0"/>
                <a:cs typeface="Calibri" pitchFamily="34" charset="0"/>
              </a:rPr>
              <a:t>Carnegie Class includes all NSSE 2017 participants in the Carnegie Classification Doctoral Research (Moderate) category.</a:t>
            </a:r>
          </a:p>
          <a:p>
            <a:pPr marL="171450" indent="-171450" eaLnBrk="1" hangingPunct="1">
              <a:buFont typeface="Arial" panose="020B0604020202020204" pitchFamily="34" charset="0"/>
              <a:buChar char="•"/>
            </a:pPr>
            <a:r>
              <a:rPr lang="en-US" sz="1200" i="1" kern="0" dirty="0">
                <a:solidFill>
                  <a:srgbClr val="0000CC"/>
                </a:solidFill>
                <a:latin typeface="Cambria" panose="02040503050406030204" pitchFamily="18" charset="0"/>
                <a:cs typeface="Calibri" pitchFamily="34" charset="0"/>
              </a:rPr>
              <a:t>NSSE includes all other NSSE 2016 &amp; 2017 U.S. participants.</a:t>
            </a:r>
          </a:p>
          <a:p>
            <a:endParaRPr lang="en-US" baseline="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4</a:t>
            </a:fld>
            <a:endParaRPr lang="en-US" dirty="0"/>
          </a:p>
        </p:txBody>
      </p:sp>
    </p:spTree>
    <p:extLst>
      <p:ext uri="{BB962C8B-B14F-4D97-AF65-F5344CB8AC3E}">
        <p14:creationId xmlns:p14="http://schemas.microsoft.com/office/powerpoint/2010/main" val="105284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latin typeface="Arial" pitchFamily="34" charset="0"/>
                <a:cs typeface="Arial" pitchFamily="34" charset="0"/>
              </a:rPr>
              <a:t>NSSE has 4 themes for student engagement. They are: Academic Challenge, Experiences with Faculty, Learning with Peers, and Campus Environment.</a:t>
            </a: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5</a:t>
            </a:fld>
            <a:endParaRPr lang="en-US" dirty="0"/>
          </a:p>
        </p:txBody>
      </p:sp>
    </p:spTree>
    <p:extLst>
      <p:ext uri="{BB962C8B-B14F-4D97-AF65-F5344CB8AC3E}">
        <p14:creationId xmlns:p14="http://schemas.microsoft.com/office/powerpoint/2010/main" val="2640094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latin typeface="Arial" pitchFamily="34" charset="0"/>
                <a:cs typeface="Arial" pitchFamily="34" charset="0"/>
              </a:rPr>
              <a:t>Each of the 4 themes has engagement indicators. The indicators are ….. (see table above).</a:t>
            </a: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6</a:t>
            </a:fld>
            <a:endParaRPr lang="en-US" dirty="0"/>
          </a:p>
        </p:txBody>
      </p:sp>
    </p:spTree>
    <p:extLst>
      <p:ext uri="{BB962C8B-B14F-4D97-AF65-F5344CB8AC3E}">
        <p14:creationId xmlns:p14="http://schemas.microsoft.com/office/powerpoint/2010/main" val="22431892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latin typeface="Arial" pitchFamily="34" charset="0"/>
                <a:cs typeface="Arial" pitchFamily="34" charset="0"/>
              </a:rPr>
              <a:t>This is how UTRGV compares with UT System</a:t>
            </a:r>
            <a:r>
              <a:rPr lang="en-US" baseline="0" dirty="0">
                <a:latin typeface="Arial" pitchFamily="34" charset="0"/>
                <a:cs typeface="Arial" pitchFamily="34" charset="0"/>
              </a:rPr>
              <a:t> schools, Carnegie Class schools, and all other NSSE schools on Academic Challenge. The Green Smiley face shows that we do significantly better than that category on the specific Engagement Indicator. The Red Frowning face indicate that we do significantly poorly than that category of schools on the specific Engagement Indicator. A Blank indicates no statistically significant difference. We have a few areas where we are better than our comparison groups and we also have a few areas which could use improvement.</a:t>
            </a:r>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7</a:t>
            </a:fld>
            <a:endParaRPr lang="en-US" dirty="0"/>
          </a:p>
        </p:txBody>
      </p:sp>
    </p:spTree>
    <p:extLst>
      <p:ext uri="{BB962C8B-B14F-4D97-AF65-F5344CB8AC3E}">
        <p14:creationId xmlns:p14="http://schemas.microsoft.com/office/powerpoint/2010/main" val="1605439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latin typeface="Arial" pitchFamily="34" charset="0"/>
                <a:cs typeface="Arial" pitchFamily="34" charset="0"/>
              </a:rPr>
              <a:t>This is how UTRGV compares with UT System</a:t>
            </a:r>
            <a:r>
              <a:rPr lang="en-US" baseline="0" dirty="0">
                <a:latin typeface="Arial" pitchFamily="34" charset="0"/>
                <a:cs typeface="Arial" pitchFamily="34" charset="0"/>
              </a:rPr>
              <a:t> schools, Carnegie Class schools, and all other NSSE schools on Learning with Peers. We have mixed results on this Theme. Collaborative Learning is good, but diversity is lacking due to the homogeneous makeup of our student body.</a:t>
            </a:r>
            <a:endParaRPr lang="en-US" dirty="0">
              <a:latin typeface="Arial" pitchFamily="34" charset="0"/>
              <a:cs typeface="Arial" pitchFamily="34" charset="0"/>
            </a:endParaRPr>
          </a:p>
          <a:p>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8</a:t>
            </a:fld>
            <a:endParaRPr lang="en-US" dirty="0"/>
          </a:p>
        </p:txBody>
      </p:sp>
    </p:spTree>
    <p:extLst>
      <p:ext uri="{BB962C8B-B14F-4D97-AF65-F5344CB8AC3E}">
        <p14:creationId xmlns:p14="http://schemas.microsoft.com/office/powerpoint/2010/main" val="349926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latin typeface="Arial" pitchFamily="34" charset="0"/>
                <a:cs typeface="Arial" pitchFamily="34" charset="0"/>
              </a:rPr>
              <a:t>This is how UTRGV compares with UT System</a:t>
            </a:r>
            <a:r>
              <a:rPr lang="en-US" baseline="0" dirty="0">
                <a:latin typeface="Arial" pitchFamily="34" charset="0"/>
                <a:cs typeface="Arial" pitchFamily="34" charset="0"/>
              </a:rPr>
              <a:t> schools, Carnegie Class schools, and all other NSSE schools on Experiences with Faculty. This chart is a good indication of the great faculty we have at UTRGV. They need to be applauded for their hard work. </a:t>
            </a:r>
            <a:endParaRPr 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a:defRPr/>
            </a:pPr>
            <a:fld id="{142F0F0F-2146-4833-9FE9-03E5C591241D}" type="slidenum">
              <a:rPr lang="en-US" smtClean="0"/>
              <a:pPr>
                <a:defRPr/>
              </a:pPr>
              <a:t>9</a:t>
            </a:fld>
            <a:endParaRPr lang="en-US" dirty="0"/>
          </a:p>
        </p:txBody>
      </p:sp>
    </p:spTree>
    <p:extLst>
      <p:ext uri="{BB962C8B-B14F-4D97-AF65-F5344CB8AC3E}">
        <p14:creationId xmlns:p14="http://schemas.microsoft.com/office/powerpoint/2010/main" val="1056170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a:prstGeom prst="rect">
            <a:avLst/>
          </a:prstGeom>
        </p:spPr>
        <p:txBody>
          <a:bodyPr/>
          <a:lstStyle/>
          <a:p>
            <a:r>
              <a:rPr lang="en-US"/>
              <a:t>Click to edit Master title style</a:t>
            </a:r>
          </a:p>
        </p:txBody>
      </p:sp>
      <p:sp>
        <p:nvSpPr>
          <p:cNvPr id="3" name="Table Placeholder 2"/>
          <p:cNvSpPr>
            <a:spLocks noGrp="1"/>
          </p:cNvSpPr>
          <p:nvPr>
            <p:ph type="tbl" idx="1"/>
          </p:nvPr>
        </p:nvSpPr>
        <p:spPr>
          <a:xfrm>
            <a:off x="1182688" y="2017713"/>
            <a:ext cx="7772400" cy="4114800"/>
          </a:xfrm>
          <a:prstGeom prst="rect">
            <a:avLst/>
          </a:prstGeom>
        </p:spPr>
        <p:txBody>
          <a:bodyPr/>
          <a:lstStyle/>
          <a:p>
            <a:pPr lvl="0"/>
            <a:endParaRPr lang="en-US" noProof="0" dirty="0"/>
          </a:p>
        </p:txBody>
      </p:sp>
      <p:sp>
        <p:nvSpPr>
          <p:cNvPr id="4" name="Rectangle 11"/>
          <p:cNvSpPr>
            <a:spLocks noGrp="1" noChangeArrowheads="1"/>
          </p:cNvSpPr>
          <p:nvPr>
            <p:ph type="dt" sz="half" idx="10"/>
          </p:nvPr>
        </p:nvSpPr>
        <p:spPr>
          <a:xfrm>
            <a:off x="1162050" y="6243638"/>
            <a:ext cx="1905000" cy="457200"/>
          </a:xfrm>
          <a:prstGeom prst="rect">
            <a:avLst/>
          </a:prstGeom>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xfrm>
            <a:off x="3657600" y="6243638"/>
            <a:ext cx="2895600" cy="457200"/>
          </a:xfrm>
          <a:prstGeom prst="rect">
            <a:avLst/>
          </a:prstGeom>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xfrm>
            <a:off x="4038600" y="6400800"/>
            <a:ext cx="1905000" cy="457200"/>
          </a:xfrm>
          <a:prstGeom prst="rect">
            <a:avLst/>
          </a:prstGeom>
          <a:ln/>
        </p:spPr>
        <p:txBody>
          <a:bodyPr/>
          <a:lstStyle>
            <a:lvl1pPr>
              <a:defRPr/>
            </a:lvl1pPr>
          </a:lstStyle>
          <a:p>
            <a:pPr>
              <a:defRPr/>
            </a:pPr>
            <a:fld id="{62F4928A-C561-4813-A617-309617B45A09}" type="slidenum">
              <a:rPr lang="en-US"/>
              <a:pPr>
                <a:defRPr/>
              </a:pPr>
              <a:t>‹#›</a:t>
            </a:fld>
            <a:endParaRPr lang="en-US" dirty="0"/>
          </a:p>
        </p:txBody>
      </p:sp>
      <p:sp>
        <p:nvSpPr>
          <p:cNvPr id="7" name="Rectangle 6"/>
          <p:cNvSpPr/>
          <p:nvPr userDrawn="1"/>
        </p:nvSpPr>
        <p:spPr>
          <a:xfrm>
            <a:off x="0" y="1"/>
            <a:ext cx="9144000" cy="6379028"/>
          </a:xfrm>
          <a:prstGeom prst="rect">
            <a:avLst/>
          </a:prstGeom>
          <a:solidFill>
            <a:srgbClr val="EFF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Diagram or Organization Chart">
    <p:spTree>
      <p:nvGrpSpPr>
        <p:cNvPr id="1" name=""/>
        <p:cNvGrpSpPr/>
        <p:nvPr/>
      </p:nvGrpSpPr>
      <p:grpSpPr>
        <a:xfrm>
          <a:off x="0" y="0"/>
          <a:ext cx="0" cy="0"/>
          <a:chOff x="0" y="0"/>
          <a:chExt cx="0" cy="0"/>
        </a:xfrm>
      </p:grpSpPr>
      <p:sp>
        <p:nvSpPr>
          <p:cNvPr id="9" name="Title 8"/>
          <p:cNvSpPr>
            <a:spLocks noGrp="1"/>
          </p:cNvSpPr>
          <p:nvPr>
            <p:ph type="title"/>
          </p:nvPr>
        </p:nvSpPr>
        <p:spPr>
          <a:xfrm>
            <a:off x="1150938" y="214313"/>
            <a:ext cx="7793037" cy="1462087"/>
          </a:xfrm>
          <a:prstGeom prst="rect">
            <a:avLst/>
          </a:prstGeom>
        </p:spPr>
        <p:txBody>
          <a:bodyPr/>
          <a:lstStyle/>
          <a:p>
            <a:r>
              <a:rPr lang="en-US"/>
              <a:t>Click to edit Master title style</a:t>
            </a:r>
          </a:p>
        </p:txBody>
      </p:sp>
      <p:sp>
        <p:nvSpPr>
          <p:cNvPr id="14" name="Date Placeholder 13"/>
          <p:cNvSpPr>
            <a:spLocks noGrp="1"/>
          </p:cNvSpPr>
          <p:nvPr>
            <p:ph type="dt" sz="half" idx="10"/>
          </p:nvPr>
        </p:nvSpPr>
        <p:spPr>
          <a:xfrm>
            <a:off x="1162050" y="6243638"/>
            <a:ext cx="1905000" cy="457200"/>
          </a:xfrm>
          <a:prstGeom prst="rect">
            <a:avLst/>
          </a:prstGeom>
        </p:spPr>
        <p:txBody>
          <a:bodyPr/>
          <a:lstStyle/>
          <a:p>
            <a:pPr>
              <a:defRPr/>
            </a:pPr>
            <a:endParaRPr lang="en-US" dirty="0"/>
          </a:p>
        </p:txBody>
      </p:sp>
      <p:sp>
        <p:nvSpPr>
          <p:cNvPr id="15" name="Slide Number Placeholder 14"/>
          <p:cNvSpPr>
            <a:spLocks noGrp="1"/>
          </p:cNvSpPr>
          <p:nvPr>
            <p:ph type="sldNum" sz="quarter" idx="11"/>
          </p:nvPr>
        </p:nvSpPr>
        <p:spPr>
          <a:xfrm>
            <a:off x="4038600" y="6400800"/>
            <a:ext cx="1905000" cy="457200"/>
          </a:xfrm>
          <a:prstGeom prst="rect">
            <a:avLst/>
          </a:prstGeom>
        </p:spPr>
        <p:txBody>
          <a:bodyPr/>
          <a:lstStyle/>
          <a:p>
            <a:pPr>
              <a:defRPr/>
            </a:pPr>
            <a:fld id="{DD4AF19B-D1D7-4449-AABC-C30F945E182B}" type="slidenum">
              <a:rPr lang="en-US" smtClean="0"/>
              <a:pPr>
                <a:defRPr/>
              </a:pPr>
              <a:t>‹#›</a:t>
            </a:fld>
            <a:endParaRPr lang="en-US" dirty="0"/>
          </a:p>
        </p:txBody>
      </p:sp>
      <p:sp>
        <p:nvSpPr>
          <p:cNvPr id="16" name="Footer Placeholder 15"/>
          <p:cNvSpPr>
            <a:spLocks noGrp="1"/>
          </p:cNvSpPr>
          <p:nvPr>
            <p:ph type="ftr" sz="quarter" idx="12"/>
          </p:nvPr>
        </p:nvSpPr>
        <p:spPr>
          <a:xfrm>
            <a:off x="3657600" y="6243638"/>
            <a:ext cx="2895600" cy="457200"/>
          </a:xfrm>
          <a:prstGeom prst="rect">
            <a:avLst/>
          </a:prstGeom>
        </p:spPr>
        <p:txBody>
          <a:bodyPr/>
          <a:lstStyle/>
          <a:p>
            <a:pPr>
              <a:defRPr/>
            </a:pPr>
            <a:endParaRPr lang="en-US" dirty="0"/>
          </a:p>
        </p:txBody>
      </p:sp>
      <p:sp>
        <p:nvSpPr>
          <p:cNvPr id="6" name="Rectangle 5"/>
          <p:cNvSpPr/>
          <p:nvPr userDrawn="1"/>
        </p:nvSpPr>
        <p:spPr>
          <a:xfrm>
            <a:off x="0" y="1"/>
            <a:ext cx="9144000" cy="6379028"/>
          </a:xfrm>
          <a:prstGeom prst="rect">
            <a:avLst/>
          </a:prstGeom>
          <a:solidFill>
            <a:srgbClr val="EFF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1182688" y="2017713"/>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45088" y="2017713"/>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a:prstGeom prst="rect">
            <a:avLst/>
          </a:prstGeom>
        </p:spPr>
        <p:txBody>
          <a:bodyPr/>
          <a:lstStyle/>
          <a:p>
            <a:r>
              <a:rPr lang="en-US"/>
              <a:t>Click to edit Master title style</a:t>
            </a:r>
          </a:p>
        </p:txBody>
      </p:sp>
      <p:sp>
        <p:nvSpPr>
          <p:cNvPr id="6" name="Rectangle 5"/>
          <p:cNvSpPr/>
          <p:nvPr userDrawn="1"/>
        </p:nvSpPr>
        <p:spPr>
          <a:xfrm>
            <a:off x="0" y="0"/>
            <a:ext cx="9144000" cy="620485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accent3"/>
        </a:solidFill>
        <a:effectLst/>
      </p:bgPr>
    </p:bg>
    <p:spTree>
      <p:nvGrpSpPr>
        <p:cNvPr id="1" name=""/>
        <p:cNvGrpSpPr/>
        <p:nvPr/>
      </p:nvGrpSpPr>
      <p:grpSpPr>
        <a:xfrm>
          <a:off x="0" y="0"/>
          <a:ext cx="0" cy="0"/>
          <a:chOff x="0" y="0"/>
          <a:chExt cx="0" cy="0"/>
        </a:xfrm>
      </p:grpSpPr>
      <p:sp>
        <p:nvSpPr>
          <p:cNvPr id="5" name="Rectangle 4"/>
          <p:cNvSpPr/>
          <p:nvPr userDrawn="1"/>
        </p:nvSpPr>
        <p:spPr>
          <a:xfrm>
            <a:off x="0" y="1"/>
            <a:ext cx="9144000" cy="637902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Rectangle 7"/>
          <p:cNvSpPr/>
          <p:nvPr userDrawn="1"/>
        </p:nvSpPr>
        <p:spPr>
          <a:xfrm>
            <a:off x="0" y="1"/>
            <a:ext cx="9144000" cy="637902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xfrm>
            <a:off x="1162050" y="6243638"/>
            <a:ext cx="1905000" cy="457200"/>
          </a:xfrm>
          <a:prstGeom prst="rect">
            <a:avLst/>
          </a:prstGeom>
          <a:ln/>
        </p:spPr>
        <p:txBody>
          <a:bodyPr/>
          <a:lstStyle>
            <a:lvl1pPr>
              <a:defRPr/>
            </a:lvl1pPr>
          </a:lstStyle>
          <a:p>
            <a:pPr>
              <a:defRPr/>
            </a:pPr>
            <a:endParaRPr lang="en-US" dirty="0"/>
          </a:p>
        </p:txBody>
      </p:sp>
      <p:sp>
        <p:nvSpPr>
          <p:cNvPr id="6" name="Rectangle 12"/>
          <p:cNvSpPr>
            <a:spLocks noGrp="1" noChangeArrowheads="1"/>
          </p:cNvSpPr>
          <p:nvPr>
            <p:ph type="ftr" sz="quarter" idx="11"/>
          </p:nvPr>
        </p:nvSpPr>
        <p:spPr>
          <a:xfrm>
            <a:off x="3657600" y="6243638"/>
            <a:ext cx="2895600" cy="457200"/>
          </a:xfrm>
          <a:prstGeom prst="rect">
            <a:avLst/>
          </a:prstGeom>
          <a:ln/>
        </p:spPr>
        <p:txBody>
          <a:bodyPr/>
          <a:lstStyle>
            <a:lvl1pPr>
              <a:defRPr/>
            </a:lvl1pPr>
          </a:lstStyle>
          <a:p>
            <a:pPr>
              <a:defRPr/>
            </a:pPr>
            <a:endParaRPr lang="en-US" dirty="0"/>
          </a:p>
        </p:txBody>
      </p:sp>
      <p:sp>
        <p:nvSpPr>
          <p:cNvPr id="7" name="Rectangle 13"/>
          <p:cNvSpPr>
            <a:spLocks noGrp="1" noChangeArrowheads="1"/>
          </p:cNvSpPr>
          <p:nvPr>
            <p:ph type="sldNum" sz="quarter" idx="12"/>
          </p:nvPr>
        </p:nvSpPr>
        <p:spPr>
          <a:xfrm>
            <a:off x="4038600" y="6400800"/>
            <a:ext cx="1905000" cy="457200"/>
          </a:xfrm>
          <a:prstGeom prst="rect">
            <a:avLst/>
          </a:prstGeom>
          <a:ln/>
        </p:spPr>
        <p:txBody>
          <a:bodyPr/>
          <a:lstStyle>
            <a:lvl1pPr>
              <a:defRPr/>
            </a:lvl1pPr>
          </a:lstStyle>
          <a:p>
            <a:pPr>
              <a:defRPr/>
            </a:pPr>
            <a:fld id="{2873511B-BFC4-42D3-B193-8C18F21A68E8}" type="slidenum">
              <a:rPr lang="en-US"/>
              <a:pPr>
                <a:defRPr/>
              </a:pPr>
              <a:t>‹#›</a:t>
            </a:fld>
            <a:endParaRPr lang="en-US" dirty="0"/>
          </a:p>
        </p:txBody>
      </p:sp>
      <p:sp>
        <p:nvSpPr>
          <p:cNvPr id="8" name="Rectangle 7"/>
          <p:cNvSpPr/>
          <p:nvPr userDrawn="1"/>
        </p:nvSpPr>
        <p:spPr>
          <a:xfrm>
            <a:off x="0" y="1"/>
            <a:ext cx="9144000" cy="6379028"/>
          </a:xfrm>
          <a:prstGeom prst="rect">
            <a:avLst/>
          </a:prstGeom>
          <a:solidFill>
            <a:srgbClr val="EFF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1182688" y="2017713"/>
            <a:ext cx="7772400" cy="41148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xfrm>
            <a:off x="1162050" y="6243638"/>
            <a:ext cx="1905000" cy="457200"/>
          </a:xfrm>
          <a:prstGeom prst="rect">
            <a:avLst/>
          </a:prstGeom>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xfrm>
            <a:off x="3657600" y="6243638"/>
            <a:ext cx="2895600" cy="457200"/>
          </a:xfrm>
          <a:prstGeom prst="rect">
            <a:avLst/>
          </a:prstGeom>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xfrm>
            <a:off x="4038600" y="6400800"/>
            <a:ext cx="1905000" cy="457200"/>
          </a:xfrm>
          <a:prstGeom prst="rect">
            <a:avLst/>
          </a:prstGeom>
          <a:ln/>
        </p:spPr>
        <p:txBody>
          <a:bodyPr/>
          <a:lstStyle>
            <a:lvl1pPr>
              <a:defRPr/>
            </a:lvl1pPr>
          </a:lstStyle>
          <a:p>
            <a:pPr>
              <a:defRPr/>
            </a:pPr>
            <a:fld id="{DD0E6E27-D3B0-466B-9E06-EDB9F1FD80A3}" type="slidenum">
              <a:rPr lang="en-US"/>
              <a:pPr>
                <a:defRPr/>
              </a:pPr>
              <a:t>‹#›</a:t>
            </a:fld>
            <a:endParaRPr lang="en-US" dirty="0"/>
          </a:p>
        </p:txBody>
      </p:sp>
      <p:sp>
        <p:nvSpPr>
          <p:cNvPr id="7" name="Rectangle 6"/>
          <p:cNvSpPr/>
          <p:nvPr userDrawn="1"/>
        </p:nvSpPr>
        <p:spPr>
          <a:xfrm>
            <a:off x="0" y="1"/>
            <a:ext cx="9144000" cy="6379028"/>
          </a:xfrm>
          <a:prstGeom prst="rect">
            <a:avLst/>
          </a:prstGeom>
          <a:solidFill>
            <a:srgbClr val="EFF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150938" y="214313"/>
            <a:ext cx="5700712" cy="59182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xfrm>
            <a:off x="1162050" y="6243638"/>
            <a:ext cx="1905000" cy="457200"/>
          </a:xfrm>
          <a:prstGeom prst="rect">
            <a:avLst/>
          </a:prstGeom>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xfrm>
            <a:off x="3657600" y="6243638"/>
            <a:ext cx="2895600" cy="457200"/>
          </a:xfrm>
          <a:prstGeom prst="rect">
            <a:avLst/>
          </a:prstGeom>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xfrm>
            <a:off x="4038600" y="6400800"/>
            <a:ext cx="1905000" cy="457200"/>
          </a:xfrm>
          <a:prstGeom prst="rect">
            <a:avLst/>
          </a:prstGeom>
          <a:ln/>
        </p:spPr>
        <p:txBody>
          <a:bodyPr/>
          <a:lstStyle>
            <a:lvl1pPr>
              <a:defRPr/>
            </a:lvl1pPr>
          </a:lstStyle>
          <a:p>
            <a:pPr>
              <a:defRPr/>
            </a:pPr>
            <a:fld id="{2529411B-491B-4050-9E1B-D1FB10C94248}" type="slidenum">
              <a:rPr lang="en-US"/>
              <a:pPr>
                <a:defRPr/>
              </a:pPr>
              <a:t>‹#›</a:t>
            </a:fld>
            <a:endParaRPr lang="en-US" dirty="0"/>
          </a:p>
        </p:txBody>
      </p:sp>
      <p:sp>
        <p:nvSpPr>
          <p:cNvPr id="7" name="Rectangle 6"/>
          <p:cNvSpPr/>
          <p:nvPr userDrawn="1"/>
        </p:nvSpPr>
        <p:spPr>
          <a:xfrm>
            <a:off x="0" y="1"/>
            <a:ext cx="9144000" cy="6379028"/>
          </a:xfrm>
          <a:prstGeom prst="rect">
            <a:avLst/>
          </a:prstGeom>
          <a:solidFill>
            <a:srgbClr val="EFF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067" name="Rectangle 19"/>
          <p:cNvSpPr>
            <a:spLocks noChangeArrowheads="1"/>
          </p:cNvSpPr>
          <p:nvPr userDrawn="1"/>
        </p:nvSpPr>
        <p:spPr bwMode="auto">
          <a:xfrm>
            <a:off x="0" y="0"/>
            <a:ext cx="9144000" cy="0"/>
          </a:xfrm>
          <a:prstGeom prst="rect">
            <a:avLst/>
          </a:prstGeom>
          <a:noFill/>
          <a:ln w="9525">
            <a:noFill/>
            <a:miter lim="800000"/>
            <a:headEnd/>
            <a:tailEnd/>
          </a:ln>
          <a:effectLst/>
        </p:spPr>
        <p:txBody>
          <a:bodyPr wrap="none" anchor="ctr">
            <a:spAutoFit/>
          </a:bodyPr>
          <a:lstStyle/>
          <a:p>
            <a:pPr eaLnBrk="1" hangingPunct="1">
              <a:tabLst>
                <a:tab pos="2743200" algn="ctr"/>
                <a:tab pos="5486400" algn="r"/>
              </a:tabLst>
              <a:defRPr/>
            </a:pPr>
            <a:endParaRPr kumimoji="1" lang="en-US" sz="2400" b="0" dirty="0">
              <a:solidFill>
                <a:schemeClr val="tx1"/>
              </a:solidFill>
              <a:latin typeface="Times New Roman" pitchFamily="18" charset="0"/>
            </a:endParaRPr>
          </a:p>
        </p:txBody>
      </p:sp>
      <p:sp>
        <p:nvSpPr>
          <p:cNvPr id="130068" name="Rectangle 20"/>
          <p:cNvSpPr>
            <a:spLocks noChangeArrowheads="1"/>
          </p:cNvSpPr>
          <p:nvPr userDrawn="1"/>
        </p:nvSpPr>
        <p:spPr bwMode="auto">
          <a:xfrm>
            <a:off x="0" y="0"/>
            <a:ext cx="9144000" cy="0"/>
          </a:xfrm>
          <a:prstGeom prst="rect">
            <a:avLst/>
          </a:prstGeom>
          <a:noFill/>
          <a:ln w="9525">
            <a:noFill/>
            <a:miter lim="800000"/>
            <a:headEnd/>
            <a:tailEnd/>
          </a:ln>
          <a:effectLst/>
        </p:spPr>
        <p:txBody>
          <a:bodyPr wrap="none" anchor="ctr">
            <a:spAutoFit/>
          </a:bodyPr>
          <a:lstStyle/>
          <a:p>
            <a:pPr eaLnBrk="1" hangingPunct="1">
              <a:tabLst>
                <a:tab pos="2743200" algn="ctr"/>
                <a:tab pos="5486400" algn="r"/>
              </a:tabLst>
              <a:defRPr/>
            </a:pPr>
            <a:endParaRPr kumimoji="1" lang="en-US" sz="2400" b="0" dirty="0">
              <a:solidFill>
                <a:schemeClr val="tx1"/>
              </a:solidFill>
              <a:latin typeface="Times New Roman" pitchFamily="18" charset="0"/>
            </a:endParaRPr>
          </a:p>
        </p:txBody>
      </p:sp>
      <p:pic>
        <p:nvPicPr>
          <p:cNvPr id="3" name="Picture 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657600" y="6391803"/>
            <a:ext cx="1610874" cy="436261"/>
          </a:xfrm>
          <a:prstGeom prst="rect">
            <a:avLst/>
          </a:prstGeom>
        </p:spPr>
      </p:pic>
    </p:spTree>
  </p:cSld>
  <p:clrMap bg1="lt1" tx1="dk1" bg2="lt2" tx2="dk2" accent1="accent1" accent2="accent2" accent3="accent3" accent4="accent4" accent5="accent5" accent6="accent6" hlink="hlink" folHlink="folHlink"/>
  <p:sldLayoutIdLst>
    <p:sldLayoutId id="2147483689"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ransition/>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www.utrgv.edu/sair"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3"/>
          <p:cNvSpPr>
            <a:spLocks noGrp="1" noChangeArrowheads="1"/>
          </p:cNvSpPr>
          <p:nvPr>
            <p:ph idx="1"/>
          </p:nvPr>
        </p:nvSpPr>
        <p:spPr>
          <a:xfrm>
            <a:off x="-22594" y="228600"/>
            <a:ext cx="9144000" cy="1295400"/>
          </a:xfrm>
        </p:spPr>
        <p:txBody>
          <a:bodyPr/>
          <a:lstStyle/>
          <a:p>
            <a:pPr algn="ctr" eaLnBrk="1" hangingPunct="1">
              <a:spcBef>
                <a:spcPts val="0"/>
              </a:spcBef>
              <a:buNone/>
            </a:pPr>
            <a:endParaRPr lang="en-US" sz="800" b="1" dirty="0">
              <a:latin typeface="Cambria" panose="02040503050406030204" pitchFamily="18" charset="0"/>
              <a:cs typeface="Arabic Typesetting" panose="03020402040406030203" pitchFamily="66" charset="-78"/>
            </a:endParaRPr>
          </a:p>
          <a:p>
            <a:pPr algn="ctr" eaLnBrk="1" hangingPunct="1">
              <a:spcBef>
                <a:spcPts val="0"/>
              </a:spcBef>
              <a:buNone/>
            </a:pPr>
            <a:r>
              <a:rPr lang="en-US" b="1" dirty="0">
                <a:solidFill>
                  <a:srgbClr val="006600"/>
                </a:solidFill>
                <a:latin typeface="Cambria" panose="02040503050406030204" pitchFamily="18" charset="0"/>
                <a:cs typeface="Arabic Typesetting" panose="03020402040406030203" pitchFamily="66" charset="-78"/>
              </a:rPr>
              <a:t>UTRGV</a:t>
            </a:r>
          </a:p>
          <a:p>
            <a:pPr algn="ctr" eaLnBrk="1" hangingPunct="1">
              <a:spcBef>
                <a:spcPts val="0"/>
              </a:spcBef>
              <a:buNone/>
            </a:pPr>
            <a:r>
              <a:rPr lang="en-US" b="1" dirty="0">
                <a:solidFill>
                  <a:srgbClr val="006600"/>
                </a:solidFill>
                <a:latin typeface="Cambria" panose="02040503050406030204" pitchFamily="18" charset="0"/>
                <a:cs typeface="Arabic Typesetting" panose="03020402040406030203" pitchFamily="66" charset="-78"/>
              </a:rPr>
              <a:t>2017 National Survey of Student Engagement (NSSE)</a:t>
            </a:r>
            <a:endParaRPr lang="en-US" sz="1800" b="1" dirty="0">
              <a:solidFill>
                <a:srgbClr val="006600"/>
              </a:solidFill>
              <a:latin typeface="Cambria" panose="02040503050406030204" pitchFamily="18" charset="0"/>
              <a:cs typeface="Arabic Typesetting" panose="03020402040406030203" pitchFamily="66" charset="-78"/>
            </a:endParaRPr>
          </a:p>
          <a:p>
            <a:pPr algn="ctr" eaLnBrk="1" hangingPunct="1">
              <a:spcBef>
                <a:spcPts val="0"/>
              </a:spcBef>
              <a:buFont typeface="Wingdings" pitchFamily="2" charset="2"/>
              <a:buNone/>
            </a:pPr>
            <a:endParaRPr lang="en-US" sz="1800" b="1" dirty="0">
              <a:latin typeface="Cambria" panose="02040503050406030204" pitchFamily="18" charset="0"/>
              <a:cs typeface="Arabic Typesetting" panose="03020402040406030203" pitchFamily="66" charset="-78"/>
            </a:endParaRPr>
          </a:p>
        </p:txBody>
      </p:sp>
      <p:cxnSp>
        <p:nvCxnSpPr>
          <p:cNvPr id="3" name="Straight Connector 2"/>
          <p:cNvCxnSpPr/>
          <p:nvPr/>
        </p:nvCxnSpPr>
        <p:spPr bwMode="auto">
          <a:xfrm>
            <a:off x="-9969" y="6080464"/>
            <a:ext cx="9153969" cy="0"/>
          </a:xfrm>
          <a:prstGeom prst="line">
            <a:avLst/>
          </a:prstGeom>
          <a:solidFill>
            <a:schemeClr val="accent1"/>
          </a:solidFill>
          <a:ln w="28575" cap="flat" cmpd="sng" algn="ctr">
            <a:solidFill>
              <a:srgbClr val="006600"/>
            </a:solidFill>
            <a:prstDash val="solid"/>
            <a:miter lim="800000"/>
            <a:headEnd type="none" w="med" len="med"/>
            <a:tailEnd type="none" w="med" len="med"/>
          </a:ln>
          <a:effectLst/>
        </p:spPr>
      </p:cxnSp>
      <p:cxnSp>
        <p:nvCxnSpPr>
          <p:cNvPr id="22" name="Straight Connector 21"/>
          <p:cNvCxnSpPr/>
          <p:nvPr/>
        </p:nvCxnSpPr>
        <p:spPr bwMode="auto">
          <a:xfrm>
            <a:off x="-22594" y="1600200"/>
            <a:ext cx="9153969" cy="0"/>
          </a:xfrm>
          <a:prstGeom prst="line">
            <a:avLst/>
          </a:prstGeom>
          <a:solidFill>
            <a:schemeClr val="accent1"/>
          </a:solidFill>
          <a:ln w="28575" cap="flat" cmpd="sng" algn="ctr">
            <a:solidFill>
              <a:srgbClr val="FF6600"/>
            </a:solidFill>
            <a:prstDash val="solid"/>
            <a:miter lim="800000"/>
            <a:headEnd type="none" w="med" len="med"/>
            <a:tailEnd type="none" w="med" len="med"/>
          </a:ln>
          <a:effectLst/>
        </p:spPr>
      </p:cxnSp>
      <p:sp>
        <p:nvSpPr>
          <p:cNvPr id="2" name="Content Placeholder 1"/>
          <p:cNvSpPr>
            <a:spLocks noGrp="1"/>
          </p:cNvSpPr>
          <p:nvPr>
            <p:ph sz="half" idx="1"/>
          </p:nvPr>
        </p:nvSpPr>
        <p:spPr>
          <a:xfrm>
            <a:off x="838200" y="1981200"/>
            <a:ext cx="7427912" cy="4114800"/>
          </a:xfrm>
        </p:spPr>
        <p:txBody>
          <a:bodyPr/>
          <a:lstStyle/>
          <a:p>
            <a:pPr marL="0" indent="0" algn="ctr">
              <a:buNone/>
            </a:pPr>
            <a:r>
              <a:rPr lang="en-US" sz="3200" b="1" dirty="0">
                <a:solidFill>
                  <a:srgbClr val="0000FF"/>
                </a:solidFill>
                <a:latin typeface="Cambria" panose="02040503050406030204" pitchFamily="18" charset="0"/>
              </a:rPr>
              <a:t>Survey Highlights</a:t>
            </a:r>
          </a:p>
          <a:p>
            <a:pPr marL="0" indent="0" algn="ctr">
              <a:buNone/>
            </a:pPr>
            <a:endParaRPr lang="en-US" b="1" dirty="0">
              <a:latin typeface="Cambria" panose="02040503050406030204" pitchFamily="18" charset="0"/>
            </a:endParaRPr>
          </a:p>
          <a:p>
            <a:pPr marL="0" indent="0" algn="ctr">
              <a:buNone/>
            </a:pPr>
            <a:endParaRPr lang="en-US" b="1" dirty="0">
              <a:latin typeface="Cambria" panose="02040503050406030204" pitchFamily="18" charset="0"/>
            </a:endParaRPr>
          </a:p>
          <a:p>
            <a:pPr algn="ctr" eaLnBrk="1" hangingPunct="1">
              <a:buNone/>
            </a:pPr>
            <a:r>
              <a:rPr lang="en-US" sz="2000" b="1" dirty="0">
                <a:solidFill>
                  <a:srgbClr val="FF3300"/>
                </a:solidFill>
                <a:latin typeface="Cambria" panose="02040503050406030204" pitchFamily="18" charset="0"/>
                <a:cs typeface="Calibri" pitchFamily="34" charset="0"/>
              </a:rPr>
              <a:t>Prepared by:</a:t>
            </a:r>
          </a:p>
          <a:p>
            <a:pPr algn="ctr" eaLnBrk="1" hangingPunct="1">
              <a:buNone/>
            </a:pPr>
            <a:r>
              <a:rPr lang="en-US" sz="2000" b="1" dirty="0">
                <a:solidFill>
                  <a:srgbClr val="FF3300"/>
                </a:solidFill>
                <a:latin typeface="Cambria" panose="02040503050406030204" pitchFamily="18" charset="0"/>
                <a:cs typeface="Calibri" pitchFamily="34" charset="0"/>
              </a:rPr>
              <a:t>Office of Strategic Analysis and Institutional Reporting (SAIR)</a:t>
            </a:r>
          </a:p>
          <a:p>
            <a:pPr algn="ctr" eaLnBrk="1" hangingPunct="1">
              <a:buNone/>
            </a:pPr>
            <a:endParaRPr lang="en-US" sz="2000" b="1" dirty="0">
              <a:solidFill>
                <a:srgbClr val="006600"/>
              </a:solidFill>
              <a:latin typeface="Cambria" panose="02040503050406030204" pitchFamily="18" charset="0"/>
              <a:cs typeface="Calibri" pitchFamily="34" charset="0"/>
            </a:endParaRPr>
          </a:p>
          <a:p>
            <a:pPr algn="ctr" eaLnBrk="1" hangingPunct="1">
              <a:buNone/>
            </a:pPr>
            <a:endParaRPr lang="en-US" sz="2000" b="1" dirty="0">
              <a:solidFill>
                <a:srgbClr val="006600"/>
              </a:solidFill>
              <a:latin typeface="Cambria" panose="02040503050406030204" pitchFamily="18" charset="0"/>
              <a:cs typeface="Calibri" pitchFamily="34" charset="0"/>
            </a:endParaRPr>
          </a:p>
          <a:p>
            <a:pPr algn="ctr" eaLnBrk="1" hangingPunct="1">
              <a:buNone/>
            </a:pPr>
            <a:r>
              <a:rPr lang="en-US" sz="2000" b="1" dirty="0">
                <a:solidFill>
                  <a:srgbClr val="0000FF"/>
                </a:solidFill>
                <a:latin typeface="Cambria" panose="02040503050406030204" pitchFamily="18" charset="0"/>
                <a:cs typeface="Calibri" pitchFamily="34" charset="0"/>
              </a:rPr>
              <a:t>November 2018</a:t>
            </a:r>
          </a:p>
          <a:p>
            <a:pPr>
              <a:lnSpc>
                <a:spcPct val="80000"/>
              </a:lnSpc>
            </a:pPr>
            <a:endParaRPr lang="en-US" altLang="en-US" sz="2000" b="1" dirty="0">
              <a:solidFill>
                <a:srgbClr val="006600"/>
              </a:solidFill>
            </a:endParaRPr>
          </a:p>
          <a:p>
            <a:pPr marL="0" indent="0" algn="ctr">
              <a:buNone/>
            </a:pPr>
            <a:endParaRPr lang="en-US" sz="2000" b="1" dirty="0">
              <a:latin typeface="Cambria" panose="02040503050406030204" pitchFamily="18" charset="0"/>
            </a:endParaRPr>
          </a:p>
        </p:txBody>
      </p:sp>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Line 6"/>
          <p:cNvSpPr>
            <a:spLocks noChangeShapeType="1"/>
          </p:cNvSpPr>
          <p:nvPr/>
        </p:nvSpPr>
        <p:spPr bwMode="auto">
          <a:xfrm>
            <a:off x="0" y="1295400"/>
            <a:ext cx="9144000" cy="0"/>
          </a:xfrm>
          <a:prstGeom prst="line">
            <a:avLst/>
          </a:prstGeom>
          <a:noFill/>
          <a:ln w="38100">
            <a:solidFill>
              <a:srgbClr val="FF6600"/>
            </a:solidFill>
            <a:miter lim="800000"/>
            <a:headEnd/>
            <a:tailEnd/>
          </a:ln>
        </p:spPr>
        <p:txBody>
          <a:bodyPr wrap="none"/>
          <a:lstStyle/>
          <a:p>
            <a:endParaRPr lang="en-US" dirty="0"/>
          </a:p>
        </p:txBody>
      </p:sp>
      <p:grpSp>
        <p:nvGrpSpPr>
          <p:cNvPr id="13" name="Group 73"/>
          <p:cNvGrpSpPr>
            <a:grpSpLocks/>
          </p:cNvGrpSpPr>
          <p:nvPr/>
        </p:nvGrpSpPr>
        <p:grpSpPr bwMode="auto">
          <a:xfrm>
            <a:off x="1923495" y="4876800"/>
            <a:ext cx="5486400" cy="1039772"/>
            <a:chOff x="3314700" y="5558605"/>
            <a:chExt cx="5486400" cy="1040068"/>
          </a:xfrm>
        </p:grpSpPr>
        <p:sp>
          <p:nvSpPr>
            <p:cNvPr id="14" name="Text Box 85"/>
            <p:cNvSpPr txBox="1">
              <a:spLocks noChangeArrowheads="1"/>
            </p:cNvSpPr>
            <p:nvPr/>
          </p:nvSpPr>
          <p:spPr bwMode="auto">
            <a:xfrm>
              <a:off x="3314700" y="5558605"/>
              <a:ext cx="5486400" cy="1040068"/>
            </a:xfrm>
            <a:prstGeom prst="rect">
              <a:avLst/>
            </a:prstGeom>
            <a:solidFill>
              <a:srgbClr val="FFFFCC"/>
            </a:solidFill>
            <a:ln w="50800">
              <a:solidFill>
                <a:schemeClr val="tx1"/>
              </a:solidFill>
              <a:miter lim="800000"/>
              <a:headEnd/>
              <a:tailEnd/>
            </a:ln>
          </p:spPr>
          <p:txBody>
            <a:bodyPr tIns="0" bIns="0">
              <a:spAutoFit/>
            </a:bodyPr>
            <a:lstStyle/>
            <a:p>
              <a:pPr algn="ctr">
                <a:spcBef>
                  <a:spcPct val="5000"/>
                </a:spcBef>
                <a:spcAft>
                  <a:spcPct val="5000"/>
                </a:spcAft>
                <a:defRPr/>
              </a:pPr>
              <a:r>
                <a:rPr lang="en-US" sz="1500" b="1" baseline="-25000" dirty="0">
                  <a:latin typeface="Cambria" panose="02040503050406030204" pitchFamily="18" charset="0"/>
                </a:rPr>
                <a:t>The Scale is 60 points</a:t>
              </a:r>
            </a:p>
            <a:p>
              <a:pPr>
                <a:spcBef>
                  <a:spcPct val="5000"/>
                </a:spcBef>
                <a:spcAft>
                  <a:spcPct val="5000"/>
                </a:spcAft>
                <a:defRPr/>
              </a:pPr>
              <a:endParaRPr lang="en-US" sz="600" b="1" baseline="-25000" dirty="0">
                <a:latin typeface="Cambria" panose="02040503050406030204" pitchFamily="18" charset="0"/>
              </a:endParaRPr>
            </a:p>
            <a:p>
              <a:pPr fontAlgn="ctr">
                <a:spcBef>
                  <a:spcPct val="5000"/>
                </a:spcBef>
                <a:spcAft>
                  <a:spcPct val="5000"/>
                </a:spcAft>
                <a:buSzPct val="75000"/>
                <a:defRPr/>
              </a:pPr>
              <a:r>
                <a:rPr lang="en-US" sz="1500" b="1" baseline="-25000" dirty="0">
                  <a:latin typeface="Cambria" panose="02040503050406030204" pitchFamily="18" charset="0"/>
                </a:rPr>
                <a:t>            indicates the score of UTRGV is significantly lower than this comparison group</a:t>
              </a:r>
            </a:p>
            <a:p>
              <a:pPr fontAlgn="ctr">
                <a:spcBef>
                  <a:spcPct val="5000"/>
                </a:spcBef>
                <a:spcAft>
                  <a:spcPct val="5000"/>
                </a:spcAft>
                <a:buSzPct val="75000"/>
                <a:defRPr/>
              </a:pPr>
              <a:endParaRPr lang="en-US" sz="1000" b="1" baseline="-25000" dirty="0">
                <a:latin typeface="Cambria" panose="02040503050406030204" pitchFamily="18" charset="0"/>
              </a:endParaRPr>
            </a:p>
            <a:p>
              <a:pPr fontAlgn="ctr">
                <a:spcBef>
                  <a:spcPct val="5000"/>
                </a:spcBef>
                <a:spcAft>
                  <a:spcPct val="5000"/>
                </a:spcAft>
                <a:defRPr/>
              </a:pPr>
              <a:r>
                <a:rPr lang="en-US" sz="1500" b="1" baseline="-25000" dirty="0">
                  <a:latin typeface="Cambria" panose="02040503050406030204" pitchFamily="18" charset="0"/>
                </a:rPr>
                <a:t>            indicates the score of UTRGV is significantly higher than this comparison group</a:t>
              </a:r>
            </a:p>
            <a:p>
              <a:pPr fontAlgn="ctr">
                <a:spcBef>
                  <a:spcPct val="5000"/>
                </a:spcBef>
                <a:spcAft>
                  <a:spcPct val="5000"/>
                </a:spcAft>
                <a:defRPr/>
              </a:pPr>
              <a:endParaRPr lang="en-US" sz="1000" b="1" baseline="-25000" dirty="0">
                <a:latin typeface="Cambria" panose="02040503050406030204" pitchFamily="18" charset="0"/>
              </a:endParaRPr>
            </a:p>
            <a:p>
              <a:pPr fontAlgn="ctr">
                <a:spcBef>
                  <a:spcPct val="60000"/>
                </a:spcBef>
                <a:buFont typeface="SPSS Marker Set" pitchFamily="2" charset="2"/>
                <a:buNone/>
                <a:defRPr/>
              </a:pPr>
              <a:r>
                <a:rPr lang="en-US" sz="1500" b="1" baseline="30000" dirty="0">
                  <a:latin typeface="Cambria" panose="02040503050406030204" pitchFamily="18" charset="0"/>
                </a:rPr>
                <a:t>A </a:t>
              </a:r>
              <a:r>
                <a:rPr lang="en-US" sz="1500" baseline="30000" dirty="0">
                  <a:latin typeface="Cambria" panose="02040503050406030204" pitchFamily="18" charset="0"/>
                </a:rPr>
                <a:t>BLANK</a:t>
              </a:r>
              <a:r>
                <a:rPr lang="en-US" sz="1500" b="1" baseline="30000" dirty="0">
                  <a:latin typeface="Cambria" panose="02040503050406030204" pitchFamily="18" charset="0"/>
                </a:rPr>
                <a:t> indicates no statistically significant difference</a:t>
              </a:r>
            </a:p>
          </p:txBody>
        </p:sp>
        <p:sp>
          <p:nvSpPr>
            <p:cNvPr id="15" name="Text Box 104"/>
            <p:cNvSpPr txBox="1">
              <a:spLocks noChangeArrowheads="1"/>
            </p:cNvSpPr>
            <p:nvPr/>
          </p:nvSpPr>
          <p:spPr bwMode="auto">
            <a:xfrm>
              <a:off x="3390900" y="5763414"/>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16" name="Text Box 104"/>
            <p:cNvSpPr txBox="1">
              <a:spLocks noChangeArrowheads="1"/>
            </p:cNvSpPr>
            <p:nvPr/>
          </p:nvSpPr>
          <p:spPr bwMode="auto">
            <a:xfrm>
              <a:off x="3390900" y="6001712"/>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grpSp>
      <p:graphicFrame>
        <p:nvGraphicFramePr>
          <p:cNvPr id="18" name="Group 2"/>
          <p:cNvGraphicFramePr>
            <a:graphicFrameLocks noGrp="1"/>
          </p:cNvGraphicFramePr>
          <p:nvPr>
            <p:ph idx="1"/>
            <p:extLst>
              <p:ext uri="{D42A27DB-BD31-4B8C-83A1-F6EECF244321}">
                <p14:modId xmlns:p14="http://schemas.microsoft.com/office/powerpoint/2010/main" val="3857543882"/>
              </p:ext>
            </p:extLst>
          </p:nvPr>
        </p:nvGraphicFramePr>
        <p:xfrm>
          <a:off x="1295400" y="1995550"/>
          <a:ext cx="7010396" cy="2547717"/>
        </p:xfrm>
        <a:graphic>
          <a:graphicData uri="http://schemas.openxmlformats.org/drawingml/2006/table">
            <a:tbl>
              <a:tblPr/>
              <a:tblGrid>
                <a:gridCol w="1636260">
                  <a:extLst>
                    <a:ext uri="{9D8B030D-6E8A-4147-A177-3AD203B41FA5}">
                      <a16:colId xmlns:a16="http://schemas.microsoft.com/office/drawing/2014/main" val="20000"/>
                    </a:ext>
                  </a:extLst>
                </a:gridCol>
                <a:gridCol w="802140">
                  <a:extLst>
                    <a:ext uri="{9D8B030D-6E8A-4147-A177-3AD203B41FA5}">
                      <a16:colId xmlns:a16="http://schemas.microsoft.com/office/drawing/2014/main" val="20001"/>
                    </a:ext>
                  </a:extLst>
                </a:gridCol>
                <a:gridCol w="535391">
                  <a:extLst>
                    <a:ext uri="{9D8B030D-6E8A-4147-A177-3AD203B41FA5}">
                      <a16:colId xmlns:a16="http://schemas.microsoft.com/office/drawing/2014/main" val="20002"/>
                    </a:ext>
                  </a:extLst>
                </a:gridCol>
                <a:gridCol w="681525">
                  <a:extLst>
                    <a:ext uri="{9D8B030D-6E8A-4147-A177-3AD203B41FA5}">
                      <a16:colId xmlns:a16="http://schemas.microsoft.com/office/drawing/2014/main" val="20003"/>
                    </a:ext>
                  </a:extLst>
                </a:gridCol>
                <a:gridCol w="681525">
                  <a:extLst>
                    <a:ext uri="{9D8B030D-6E8A-4147-A177-3AD203B41FA5}">
                      <a16:colId xmlns:a16="http://schemas.microsoft.com/office/drawing/2014/main" val="20004"/>
                    </a:ext>
                  </a:extLst>
                </a:gridCol>
                <a:gridCol w="669516">
                  <a:extLst>
                    <a:ext uri="{9D8B030D-6E8A-4147-A177-3AD203B41FA5}">
                      <a16:colId xmlns:a16="http://schemas.microsoft.com/office/drawing/2014/main" val="20005"/>
                    </a:ext>
                  </a:extLst>
                </a:gridCol>
                <a:gridCol w="668013">
                  <a:extLst>
                    <a:ext uri="{9D8B030D-6E8A-4147-A177-3AD203B41FA5}">
                      <a16:colId xmlns:a16="http://schemas.microsoft.com/office/drawing/2014/main" val="20006"/>
                    </a:ext>
                  </a:extLst>
                </a:gridCol>
                <a:gridCol w="668013">
                  <a:extLst>
                    <a:ext uri="{9D8B030D-6E8A-4147-A177-3AD203B41FA5}">
                      <a16:colId xmlns:a16="http://schemas.microsoft.com/office/drawing/2014/main" val="20007"/>
                    </a:ext>
                  </a:extLst>
                </a:gridCol>
                <a:gridCol w="668013">
                  <a:extLst>
                    <a:ext uri="{9D8B030D-6E8A-4147-A177-3AD203B41FA5}">
                      <a16:colId xmlns:a16="http://schemas.microsoft.com/office/drawing/2014/main" val="20008"/>
                    </a:ext>
                  </a:extLst>
                </a:gridCol>
              </a:tblGrid>
              <a:tr h="518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Cambria" panose="02040503050406030204" pitchFamily="18" charset="0"/>
                      </a:endParaRPr>
                    </a:p>
                  </a:txBody>
                  <a:tcPr marT="45727" marB="45727"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First-Year Students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Seniors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184">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mbria" panose="02040503050406030204" pitchFamily="18" charset="0"/>
                          <a:cs typeface="Arial" charset="0"/>
                        </a:rPr>
                        <a:t>Campus Environment</a:t>
                      </a:r>
                      <a:endParaRPr kumimoji="0" lang="en-US" sz="18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a:t>
                      </a: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 …</a:t>
                      </a:r>
                      <a:endParaRPr kumimoji="0" lang="en-US" sz="1700" b="1"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12817">
                <a:tc vMerge="1">
                  <a:txBody>
                    <a:bodyPr/>
                    <a:lstStyle/>
                    <a:p>
                      <a:endParaRPr lang="en-US"/>
                    </a:p>
                  </a:txBody>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Carnegie Class</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Carnegie Class</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4298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Quality of Interactions</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41.0</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39.0</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348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Supportive Environment</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36.4</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30.5</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5" name="Text Box 104"/>
          <p:cNvSpPr txBox="1">
            <a:spLocks noChangeArrowheads="1"/>
          </p:cNvSpPr>
          <p:nvPr/>
        </p:nvSpPr>
        <p:spPr bwMode="auto">
          <a:xfrm>
            <a:off x="6435571" y="3657679"/>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7" name="Text Box 104"/>
          <p:cNvSpPr txBox="1">
            <a:spLocks noChangeArrowheads="1"/>
          </p:cNvSpPr>
          <p:nvPr/>
        </p:nvSpPr>
        <p:spPr bwMode="auto">
          <a:xfrm>
            <a:off x="7121371" y="3657679"/>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8" name="Text Box 104"/>
          <p:cNvSpPr txBox="1">
            <a:spLocks noChangeArrowheads="1"/>
          </p:cNvSpPr>
          <p:nvPr/>
        </p:nvSpPr>
        <p:spPr bwMode="auto">
          <a:xfrm>
            <a:off x="7807171" y="3638131"/>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9" name="Text Box 104"/>
          <p:cNvSpPr txBox="1">
            <a:spLocks noChangeArrowheads="1"/>
          </p:cNvSpPr>
          <p:nvPr/>
        </p:nvSpPr>
        <p:spPr bwMode="auto">
          <a:xfrm>
            <a:off x="7807171" y="4090699"/>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30" name="Rectangle 4"/>
          <p:cNvSpPr>
            <a:spLocks noGrp="1" noChangeArrowheads="1"/>
          </p:cNvSpPr>
          <p:nvPr>
            <p:ph type="title"/>
          </p:nvPr>
        </p:nvSpPr>
        <p:spPr>
          <a:xfrm>
            <a:off x="0" y="183357"/>
            <a:ext cx="9144000" cy="1054819"/>
          </a:xfrm>
          <a:prstGeom prst="rect">
            <a:avLst/>
          </a:prstGeom>
        </p:spPr>
        <p:txBody>
          <a:bodyPr/>
          <a:lstStyle/>
          <a:p>
            <a:pPr algn="ctr" eaLnBrk="1" hangingPunct="1"/>
            <a:r>
              <a:rPr lang="en-US" sz="2800" b="1" dirty="0">
                <a:solidFill>
                  <a:srgbClr val="0000FF"/>
                </a:solidFill>
                <a:latin typeface="Cambria" panose="02040503050406030204" pitchFamily="18" charset="0"/>
                <a:cs typeface="Calibri" pitchFamily="34" charset="0"/>
              </a:rPr>
              <a:t>Performance Comparisons for UTRGV on</a:t>
            </a:r>
            <a:br>
              <a:rPr lang="en-US" sz="2800" b="1" dirty="0">
                <a:solidFill>
                  <a:srgbClr val="0000FF"/>
                </a:solidFill>
                <a:latin typeface="Cambria" panose="02040503050406030204" pitchFamily="18" charset="0"/>
                <a:cs typeface="Calibri" pitchFamily="34" charset="0"/>
              </a:rPr>
            </a:br>
            <a:r>
              <a:rPr lang="en-US" sz="2800" b="1" dirty="0">
                <a:solidFill>
                  <a:srgbClr val="0000FF"/>
                </a:solidFill>
                <a:latin typeface="Cambria" panose="02040503050406030204" pitchFamily="18" charset="0"/>
                <a:cs typeface="Calibri" pitchFamily="34" charset="0"/>
              </a:rPr>
              <a:t>Campus Environment</a:t>
            </a:r>
            <a:endParaRPr lang="en-US" sz="2800" b="1" u="sng" dirty="0">
              <a:solidFill>
                <a:srgbClr val="0000FF"/>
              </a:solidFill>
              <a:latin typeface="Cambria" panose="02040503050406030204" pitchFamily="18" charset="0"/>
              <a:cs typeface="Calibri" pitchFamily="34" charset="0"/>
            </a:endParaRPr>
          </a:p>
        </p:txBody>
      </p:sp>
    </p:spTree>
    <p:extLst>
      <p:ext uri="{BB962C8B-B14F-4D97-AF65-F5344CB8AC3E}">
        <p14:creationId xmlns:p14="http://schemas.microsoft.com/office/powerpoint/2010/main" val="590826844"/>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4"/>
          <p:cNvSpPr>
            <a:spLocks noGrp="1" noChangeArrowheads="1"/>
          </p:cNvSpPr>
          <p:nvPr>
            <p:ph type="title"/>
          </p:nvPr>
        </p:nvSpPr>
        <p:spPr>
          <a:xfrm>
            <a:off x="0" y="183357"/>
            <a:ext cx="9144000" cy="852487"/>
          </a:xfrm>
          <a:prstGeom prst="rect">
            <a:avLst/>
          </a:prstGeom>
        </p:spPr>
        <p:txBody>
          <a:bodyPr/>
          <a:lstStyle/>
          <a:p>
            <a:pPr algn="ctr" eaLnBrk="1" hangingPunct="1"/>
            <a:r>
              <a:rPr lang="en-US" sz="3200" b="1" dirty="0">
                <a:solidFill>
                  <a:srgbClr val="0000FF"/>
                </a:solidFill>
                <a:latin typeface="Cambria" panose="02040503050406030204" pitchFamily="18" charset="0"/>
                <a:cs typeface="Calibri" pitchFamily="34" charset="0"/>
              </a:rPr>
              <a:t>Satisfaction with UTRGV</a:t>
            </a:r>
            <a:endParaRPr lang="en-US" sz="3200" b="1" u="sng" dirty="0">
              <a:solidFill>
                <a:srgbClr val="0000FF"/>
              </a:solidFill>
              <a:latin typeface="Cambria" panose="02040503050406030204" pitchFamily="18" charset="0"/>
              <a:cs typeface="Calibri" pitchFamily="34" charset="0"/>
            </a:endParaRPr>
          </a:p>
        </p:txBody>
      </p:sp>
      <p:sp>
        <p:nvSpPr>
          <p:cNvPr id="14340" name="Line 6"/>
          <p:cNvSpPr>
            <a:spLocks noChangeShapeType="1"/>
          </p:cNvSpPr>
          <p:nvPr/>
        </p:nvSpPr>
        <p:spPr bwMode="auto">
          <a:xfrm>
            <a:off x="0" y="990600"/>
            <a:ext cx="9144000" cy="0"/>
          </a:xfrm>
          <a:prstGeom prst="line">
            <a:avLst/>
          </a:prstGeom>
          <a:noFill/>
          <a:ln w="38100">
            <a:solidFill>
              <a:srgbClr val="FF6600"/>
            </a:solidFill>
            <a:miter lim="800000"/>
            <a:headEnd/>
            <a:tailEnd/>
          </a:ln>
        </p:spPr>
        <p:txBody>
          <a:bodyPr wrap="none"/>
          <a:lstStyle/>
          <a:p>
            <a:endParaRPr lang="en-US" dirty="0"/>
          </a:p>
        </p:txBody>
      </p:sp>
      <p:sp>
        <p:nvSpPr>
          <p:cNvPr id="5" name="Rectangle 4"/>
          <p:cNvSpPr/>
          <p:nvPr/>
        </p:nvSpPr>
        <p:spPr>
          <a:xfrm>
            <a:off x="1524000" y="1196756"/>
            <a:ext cx="6096000" cy="646331"/>
          </a:xfrm>
          <a:prstGeom prst="rect">
            <a:avLst/>
          </a:prstGeom>
        </p:spPr>
        <p:txBody>
          <a:bodyPr wrap="square">
            <a:spAutoFit/>
          </a:bodyPr>
          <a:lstStyle/>
          <a:p>
            <a:pPr algn="ctr"/>
            <a:r>
              <a:rPr lang="en-US" sz="1800" dirty="0">
                <a:latin typeface="Cambria" panose="02040503050406030204" pitchFamily="18" charset="0"/>
              </a:rPr>
              <a:t>Percentage Rating Their Overall Experience at their institution as "Excellent" or "Good"</a:t>
            </a:r>
          </a:p>
        </p:txBody>
      </p:sp>
      <p:graphicFrame>
        <p:nvGraphicFramePr>
          <p:cNvPr id="6" name="Chart 5"/>
          <p:cNvGraphicFramePr>
            <a:graphicFrameLocks/>
          </p:cNvGraphicFramePr>
          <p:nvPr>
            <p:extLst>
              <p:ext uri="{D42A27DB-BD31-4B8C-83A1-F6EECF244321}">
                <p14:modId xmlns:p14="http://schemas.microsoft.com/office/powerpoint/2010/main" val="2529338284"/>
              </p:ext>
            </p:extLst>
          </p:nvPr>
        </p:nvGraphicFramePr>
        <p:xfrm>
          <a:off x="1371600" y="1966785"/>
          <a:ext cx="6324600" cy="390061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70922118"/>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990600"/>
            <a:ext cx="9144000" cy="0"/>
          </a:xfrm>
          <a:prstGeom prst="line">
            <a:avLst/>
          </a:prstGeom>
          <a:noFill/>
          <a:ln w="38100">
            <a:solidFill>
              <a:srgbClr val="FF6600"/>
            </a:solidFill>
            <a:miter lim="800000"/>
            <a:headEnd/>
            <a:tailEnd/>
          </a:ln>
        </p:spPr>
        <p:txBody>
          <a:bodyPr wrap="none"/>
          <a:lstStyle/>
          <a:p>
            <a:endParaRPr lang="en-US" dirty="0"/>
          </a:p>
        </p:txBody>
      </p:sp>
      <p:sp>
        <p:nvSpPr>
          <p:cNvPr id="7" name="Rectangle 6"/>
          <p:cNvSpPr/>
          <p:nvPr/>
        </p:nvSpPr>
        <p:spPr>
          <a:xfrm>
            <a:off x="1538424" y="1196756"/>
            <a:ext cx="6096000" cy="646331"/>
          </a:xfrm>
          <a:prstGeom prst="rect">
            <a:avLst/>
          </a:prstGeom>
        </p:spPr>
        <p:txBody>
          <a:bodyPr wrap="square">
            <a:spAutoFit/>
          </a:bodyPr>
          <a:lstStyle/>
          <a:p>
            <a:pPr algn="ctr"/>
            <a:r>
              <a:rPr lang="en-US" sz="1800" dirty="0">
                <a:latin typeface="Cambria" panose="02040503050406030204" pitchFamily="18" charset="0"/>
              </a:rPr>
              <a:t>Percentage who would “Definitely” or “Probably” Attend this Institution Again</a:t>
            </a:r>
          </a:p>
        </p:txBody>
      </p:sp>
      <p:sp>
        <p:nvSpPr>
          <p:cNvPr id="9" name="Rectangle 4"/>
          <p:cNvSpPr txBox="1">
            <a:spLocks noChangeArrowheads="1"/>
          </p:cNvSpPr>
          <p:nvPr/>
        </p:nvSpPr>
        <p:spPr>
          <a:xfrm>
            <a:off x="0" y="183357"/>
            <a:ext cx="9144000" cy="852487"/>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3200" b="1" kern="0" dirty="0">
                <a:solidFill>
                  <a:srgbClr val="0000FF"/>
                </a:solidFill>
                <a:latin typeface="Cambria" panose="02040503050406030204" pitchFamily="18" charset="0"/>
                <a:cs typeface="Calibri" pitchFamily="34" charset="0"/>
              </a:rPr>
              <a:t>Satisfaction with UTRGV</a:t>
            </a:r>
            <a:endParaRPr lang="en-US" sz="3200" b="1" u="sng" kern="0" dirty="0">
              <a:solidFill>
                <a:srgbClr val="0000FF"/>
              </a:solidFill>
              <a:latin typeface="Cambria" panose="02040503050406030204" pitchFamily="18" charset="0"/>
              <a:cs typeface="Calibri" pitchFamily="34" charset="0"/>
            </a:endParaRPr>
          </a:p>
        </p:txBody>
      </p:sp>
      <p:graphicFrame>
        <p:nvGraphicFramePr>
          <p:cNvPr id="10" name="Chart 9"/>
          <p:cNvGraphicFramePr>
            <a:graphicFrameLocks/>
          </p:cNvGraphicFramePr>
          <p:nvPr>
            <p:extLst>
              <p:ext uri="{D42A27DB-BD31-4B8C-83A1-F6EECF244321}">
                <p14:modId xmlns:p14="http://schemas.microsoft.com/office/powerpoint/2010/main" val="3638128680"/>
              </p:ext>
            </p:extLst>
          </p:nvPr>
        </p:nvGraphicFramePr>
        <p:xfrm>
          <a:off x="1676400" y="2003999"/>
          <a:ext cx="5958024" cy="36348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89433404"/>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990600"/>
            <a:ext cx="9144000" cy="0"/>
          </a:xfrm>
          <a:prstGeom prst="line">
            <a:avLst/>
          </a:prstGeom>
          <a:noFill/>
          <a:ln w="38100">
            <a:solidFill>
              <a:srgbClr val="FF6600"/>
            </a:solidFill>
            <a:miter lim="800000"/>
            <a:headEnd/>
            <a:tailEnd/>
          </a:ln>
        </p:spPr>
        <p:txBody>
          <a:bodyPr wrap="none"/>
          <a:lstStyle/>
          <a:p>
            <a:endParaRPr lang="en-US" dirty="0"/>
          </a:p>
        </p:txBody>
      </p:sp>
      <p:sp>
        <p:nvSpPr>
          <p:cNvPr id="4" name="Rectangle 3"/>
          <p:cNvSpPr/>
          <p:nvPr/>
        </p:nvSpPr>
        <p:spPr>
          <a:xfrm>
            <a:off x="1219200" y="1498852"/>
            <a:ext cx="7010400" cy="1323439"/>
          </a:xfrm>
          <a:prstGeom prst="rect">
            <a:avLst/>
          </a:prstGeom>
        </p:spPr>
        <p:txBody>
          <a:bodyPr wrap="square">
            <a:spAutoFit/>
          </a:bodyPr>
          <a:lstStyle/>
          <a:p>
            <a:pPr>
              <a:spcAft>
                <a:spcPts val="600"/>
              </a:spcAft>
            </a:pPr>
            <a:r>
              <a:rPr lang="en-US" sz="1600" u="sng" dirty="0">
                <a:solidFill>
                  <a:schemeClr val="tx1"/>
                </a:solidFill>
                <a:latin typeface="Cambria" panose="02040503050406030204" pitchFamily="18" charset="0"/>
              </a:rPr>
              <a:t>Recommendation</a:t>
            </a:r>
            <a:r>
              <a:rPr lang="en-US" sz="1600" dirty="0">
                <a:solidFill>
                  <a:schemeClr val="tx1"/>
                </a:solidFill>
                <a:latin typeface="Cambria" panose="02040503050406030204" pitchFamily="18" charset="0"/>
              </a:rPr>
              <a:t>: </a:t>
            </a:r>
            <a:r>
              <a:rPr lang="en-US" sz="1600" dirty="0">
                <a:latin typeface="Cambria" panose="02040503050406030204" pitchFamily="18" charset="0"/>
              </a:rPr>
              <a:t>Consider initiatives that will aid in improving the interactions of first-year students with Faculty and Student Services Staff (career services, student activities, housing, etc.); and improving the interactions of seniors with Academic Advisors, Faculty, Student Services Staff, and Other Administrative Staff.</a:t>
            </a:r>
          </a:p>
        </p:txBody>
      </p:sp>
      <p:sp>
        <p:nvSpPr>
          <p:cNvPr id="5" name="Rectangle 2"/>
          <p:cNvSpPr txBox="1">
            <a:spLocks noChangeArrowheads="1"/>
          </p:cNvSpPr>
          <p:nvPr/>
        </p:nvSpPr>
        <p:spPr>
          <a:xfrm>
            <a:off x="0" y="1028418"/>
            <a:ext cx="9144000" cy="470434"/>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400" kern="0" dirty="0">
                <a:solidFill>
                  <a:srgbClr val="006600"/>
                </a:solidFill>
                <a:latin typeface="Cambria" panose="02040503050406030204" pitchFamily="18" charset="0"/>
                <a:cs typeface="Calibri" pitchFamily="34" charset="0"/>
              </a:rPr>
              <a:t>Campus Environment: Quality of Interactions</a:t>
            </a:r>
            <a:endParaRPr lang="en-US" sz="2400" b="1" kern="0" dirty="0">
              <a:solidFill>
                <a:srgbClr val="006600"/>
              </a:solidFill>
              <a:latin typeface="Cambria" panose="02040503050406030204" pitchFamily="18" charset="0"/>
              <a:cs typeface="Calibri" pitchFamily="34" charset="0"/>
            </a:endParaRPr>
          </a:p>
        </p:txBody>
      </p:sp>
      <p:graphicFrame>
        <p:nvGraphicFramePr>
          <p:cNvPr id="7" name="Group 2"/>
          <p:cNvGraphicFramePr>
            <a:graphicFrameLocks/>
          </p:cNvGraphicFramePr>
          <p:nvPr>
            <p:extLst>
              <p:ext uri="{D42A27DB-BD31-4B8C-83A1-F6EECF244321}">
                <p14:modId xmlns:p14="http://schemas.microsoft.com/office/powerpoint/2010/main" val="1016674813"/>
              </p:ext>
            </p:extLst>
          </p:nvPr>
        </p:nvGraphicFramePr>
        <p:xfrm>
          <a:off x="1371599" y="2819316"/>
          <a:ext cx="6248401" cy="2667084"/>
        </p:xfrm>
        <a:graphic>
          <a:graphicData uri="http://schemas.openxmlformats.org/drawingml/2006/table">
            <a:tbl>
              <a:tblPr/>
              <a:tblGrid>
                <a:gridCol w="1358349">
                  <a:extLst>
                    <a:ext uri="{9D8B030D-6E8A-4147-A177-3AD203B41FA5}">
                      <a16:colId xmlns:a16="http://schemas.microsoft.com/office/drawing/2014/main" val="20000"/>
                    </a:ext>
                  </a:extLst>
                </a:gridCol>
                <a:gridCol w="696801">
                  <a:extLst>
                    <a:ext uri="{9D8B030D-6E8A-4147-A177-3AD203B41FA5}">
                      <a16:colId xmlns:a16="http://schemas.microsoft.com/office/drawing/2014/main" val="20001"/>
                    </a:ext>
                  </a:extLst>
                </a:gridCol>
                <a:gridCol w="595405">
                  <a:extLst>
                    <a:ext uri="{9D8B030D-6E8A-4147-A177-3AD203B41FA5}">
                      <a16:colId xmlns:a16="http://schemas.microsoft.com/office/drawing/2014/main" val="20002"/>
                    </a:ext>
                  </a:extLst>
                </a:gridCol>
                <a:gridCol w="607447">
                  <a:extLst>
                    <a:ext uri="{9D8B030D-6E8A-4147-A177-3AD203B41FA5}">
                      <a16:colId xmlns:a16="http://schemas.microsoft.com/office/drawing/2014/main" val="20003"/>
                    </a:ext>
                  </a:extLst>
                </a:gridCol>
                <a:gridCol w="607447">
                  <a:extLst>
                    <a:ext uri="{9D8B030D-6E8A-4147-A177-3AD203B41FA5}">
                      <a16:colId xmlns:a16="http://schemas.microsoft.com/office/drawing/2014/main" val="20004"/>
                    </a:ext>
                  </a:extLst>
                </a:gridCol>
                <a:gridCol w="596743">
                  <a:extLst>
                    <a:ext uri="{9D8B030D-6E8A-4147-A177-3AD203B41FA5}">
                      <a16:colId xmlns:a16="http://schemas.microsoft.com/office/drawing/2014/main" val="20005"/>
                    </a:ext>
                  </a:extLst>
                </a:gridCol>
                <a:gridCol w="595403">
                  <a:extLst>
                    <a:ext uri="{9D8B030D-6E8A-4147-A177-3AD203B41FA5}">
                      <a16:colId xmlns:a16="http://schemas.microsoft.com/office/drawing/2014/main" val="20006"/>
                    </a:ext>
                  </a:extLst>
                </a:gridCol>
                <a:gridCol w="595403">
                  <a:extLst>
                    <a:ext uri="{9D8B030D-6E8A-4147-A177-3AD203B41FA5}">
                      <a16:colId xmlns:a16="http://schemas.microsoft.com/office/drawing/2014/main" val="20007"/>
                    </a:ext>
                  </a:extLst>
                </a:gridCol>
                <a:gridCol w="595403">
                  <a:extLst>
                    <a:ext uri="{9D8B030D-6E8A-4147-A177-3AD203B41FA5}">
                      <a16:colId xmlns:a16="http://schemas.microsoft.com/office/drawing/2014/main" val="20008"/>
                    </a:ext>
                  </a:extLst>
                </a:gridCol>
              </a:tblGrid>
              <a:tr h="39225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Cambria" panose="02040503050406030204" pitchFamily="18" charset="0"/>
                          <a:cs typeface="Arial" charset="0"/>
                        </a:rPr>
                        <a:t>First-Year Students</a:t>
                      </a:r>
                      <a:endParaRPr kumimoji="0" lang="en-US" sz="12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Cambria" panose="02040503050406030204" pitchFamily="18" charset="0"/>
                          <a:cs typeface="Arial" charset="0"/>
                        </a:rPr>
                        <a:t>Seniors</a:t>
                      </a:r>
                      <a:endParaRPr kumimoji="0" lang="en-US" sz="12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4556">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Cambria" panose="02040503050406030204" pitchFamily="18" charset="0"/>
                          <a:cs typeface="Arial" charset="0"/>
                        </a:rPr>
                        <a:t>Quality of your interactions with the following</a:t>
                      </a:r>
                      <a:endParaRPr kumimoji="0" lang="en-US" sz="12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1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1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Cambria" panose="02040503050406030204" pitchFamily="18" charset="0"/>
                        </a:rPr>
                        <a:t>Compared with…</a:t>
                      </a: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Cambria" panose="02040503050406030204" pitchFamily="18" charset="0"/>
                        </a:rPr>
                        <a:t>Compared with …</a:t>
                      </a:r>
                      <a:endParaRPr kumimoji="0" lang="en-US" sz="1200" b="1"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312462">
                <a:tc vMerge="1">
                  <a:txBody>
                    <a:bodyPr/>
                    <a:lstStyle/>
                    <a:p>
                      <a:endParaRPr lang="en-US"/>
                    </a:p>
                  </a:txBody>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90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Cambria" panose="02040503050406030204" pitchFamily="18" charset="0"/>
                          <a:cs typeface="Arial" charset="0"/>
                        </a:rPr>
                        <a:t>Carnegie Class</a:t>
                      </a:r>
                      <a:endParaRPr kumimoji="0" lang="en-US" sz="90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90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Cambria" panose="02040503050406030204" pitchFamily="18" charset="0"/>
                          <a:cs typeface="Arial" charset="0"/>
                        </a:rPr>
                        <a:t>Carnegie Class</a:t>
                      </a:r>
                      <a:endParaRPr kumimoji="0" lang="en-US" sz="90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900" b="1" i="0" u="none" strike="noStrike" cap="none" normalizeH="0" baseline="0" dirty="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335296">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50" b="1" i="1" u="none" strike="noStrike" cap="none" normalizeH="0" baseline="0" dirty="0">
                          <a:ln>
                            <a:noFill/>
                          </a:ln>
                          <a:solidFill>
                            <a:schemeClr val="tx1"/>
                          </a:solidFill>
                          <a:effectLst/>
                          <a:latin typeface="Cambria" panose="02040503050406030204" pitchFamily="18" charset="0"/>
                        </a:rPr>
                        <a:t>Academic Advisors</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100" b="1" i="0" u="none" strike="noStrike" dirty="0">
                          <a:solidFill>
                            <a:srgbClr val="000000"/>
                          </a:solidFill>
                          <a:latin typeface="Cambria" panose="02040503050406030204" pitchFamily="18" charset="0"/>
                        </a:rPr>
                        <a:t>5.3</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100" b="1" i="0" u="none" strike="noStrike" dirty="0">
                          <a:solidFill>
                            <a:srgbClr val="000000"/>
                          </a:solidFill>
                          <a:latin typeface="Cambria" panose="02040503050406030204" pitchFamily="18" charset="0"/>
                        </a:rPr>
                        <a:t>4.7</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800" b="1" i="0" u="none" strike="noStrike" dirty="0">
                          <a:solidFill>
                            <a:srgbClr val="000000"/>
                          </a:solidFill>
                          <a:latin typeface="Cambria" panose="02040503050406030204" pitchFamily="18" charset="0"/>
                        </a:rPr>
                        <a:t> </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0379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50" b="1" i="1" u="none" strike="noStrike" cap="none" normalizeH="0" baseline="0" dirty="0">
                          <a:ln>
                            <a:noFill/>
                          </a:ln>
                          <a:solidFill>
                            <a:schemeClr val="tx1"/>
                          </a:solidFill>
                          <a:effectLst/>
                          <a:latin typeface="Cambria" panose="02040503050406030204" pitchFamily="18" charset="0"/>
                        </a:rPr>
                        <a:t>Faculty</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100" b="1" i="0" u="none" strike="noStrike" dirty="0">
                          <a:solidFill>
                            <a:srgbClr val="000000"/>
                          </a:solidFill>
                          <a:latin typeface="Cambria" panose="02040503050406030204" pitchFamily="18" charset="0"/>
                        </a:rPr>
                        <a:t>5.1</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100" b="1" i="0" u="none" strike="noStrike" dirty="0">
                          <a:solidFill>
                            <a:srgbClr val="000000"/>
                          </a:solidFill>
                          <a:latin typeface="Cambria" panose="02040503050406030204" pitchFamily="18" charset="0"/>
                        </a:rPr>
                        <a:t>5.2</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296">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50" b="1" i="1" u="none" strike="noStrike" cap="none" normalizeH="0" baseline="0" dirty="0">
                          <a:ln>
                            <a:noFill/>
                          </a:ln>
                          <a:solidFill>
                            <a:schemeClr val="tx1"/>
                          </a:solidFill>
                          <a:effectLst/>
                          <a:latin typeface="Cambria" panose="02040503050406030204" pitchFamily="18" charset="0"/>
                        </a:rPr>
                        <a:t>Student Services</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100" b="1" i="0" u="none" strike="noStrike" dirty="0">
                          <a:solidFill>
                            <a:srgbClr val="000000"/>
                          </a:solidFill>
                          <a:latin typeface="Cambria" panose="02040503050406030204" pitchFamily="18" charset="0"/>
                        </a:rPr>
                        <a:t>4.8</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100" b="1" i="0" u="none" strike="noStrike" dirty="0">
                          <a:solidFill>
                            <a:srgbClr val="000000"/>
                          </a:solidFill>
                          <a:latin typeface="Cambria" panose="02040503050406030204" pitchFamily="18" charset="0"/>
                        </a:rPr>
                        <a:t>4.5</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46111">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50" b="1" i="1" u="none" strike="noStrike" cap="none" normalizeH="0" baseline="0" dirty="0">
                          <a:ln>
                            <a:noFill/>
                          </a:ln>
                          <a:solidFill>
                            <a:schemeClr val="tx1"/>
                          </a:solidFill>
                          <a:effectLst/>
                          <a:latin typeface="Cambria" panose="02040503050406030204" pitchFamily="18" charset="0"/>
                        </a:rPr>
                        <a:t>Other Administrative Staff</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100" b="1" i="0" u="none" strike="noStrike" dirty="0">
                          <a:solidFill>
                            <a:srgbClr val="000000"/>
                          </a:solidFill>
                          <a:latin typeface="Cambria" panose="02040503050406030204" pitchFamily="18" charset="0"/>
                        </a:rPr>
                        <a:t>5.0</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100" b="1" i="0" u="none" strike="noStrike" dirty="0">
                          <a:solidFill>
                            <a:srgbClr val="000000"/>
                          </a:solidFill>
                          <a:latin typeface="Cambria" panose="02040503050406030204" pitchFamily="18" charset="0"/>
                        </a:rPr>
                        <a:t>4.5</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18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grpSp>
        <p:nvGrpSpPr>
          <p:cNvPr id="8" name="Group 73"/>
          <p:cNvGrpSpPr>
            <a:grpSpLocks/>
          </p:cNvGrpSpPr>
          <p:nvPr/>
        </p:nvGrpSpPr>
        <p:grpSpPr bwMode="auto">
          <a:xfrm>
            <a:off x="1905000" y="5501811"/>
            <a:ext cx="5181600" cy="822789"/>
            <a:chOff x="3314700" y="5558605"/>
            <a:chExt cx="5486400" cy="1161593"/>
          </a:xfrm>
          <a:solidFill>
            <a:srgbClr val="FFFFCC"/>
          </a:solidFill>
        </p:grpSpPr>
        <p:sp>
          <p:nvSpPr>
            <p:cNvPr id="9" name="Text Box 85"/>
            <p:cNvSpPr txBox="1">
              <a:spLocks noChangeArrowheads="1"/>
            </p:cNvSpPr>
            <p:nvPr/>
          </p:nvSpPr>
          <p:spPr bwMode="auto">
            <a:xfrm>
              <a:off x="3314700" y="5558605"/>
              <a:ext cx="5486400" cy="1161593"/>
            </a:xfrm>
            <a:prstGeom prst="rect">
              <a:avLst/>
            </a:prstGeom>
            <a:grpFill/>
            <a:ln w="50800">
              <a:solidFill>
                <a:schemeClr val="tx1"/>
              </a:solidFill>
              <a:miter lim="800000"/>
              <a:headEnd/>
              <a:tailEnd/>
            </a:ln>
          </p:spPr>
          <p:txBody>
            <a:bodyPr tIns="0" bIns="0">
              <a:spAutoFit/>
            </a:bodyPr>
            <a:lstStyle/>
            <a:p>
              <a:pPr algn="ctr">
                <a:spcBef>
                  <a:spcPct val="5000"/>
                </a:spcBef>
                <a:spcAft>
                  <a:spcPct val="5000"/>
                </a:spcAft>
                <a:defRPr/>
              </a:pPr>
              <a:r>
                <a:rPr lang="en-US" sz="1200" b="1" baseline="-25000" dirty="0">
                  <a:latin typeface="Cambria" panose="02040503050406030204" pitchFamily="18" charset="0"/>
                </a:rPr>
                <a:t>The Scale is 7 points</a:t>
              </a:r>
            </a:p>
            <a:p>
              <a:pPr>
                <a:spcBef>
                  <a:spcPct val="5000"/>
                </a:spcBef>
                <a:spcAft>
                  <a:spcPct val="5000"/>
                </a:spcAft>
                <a:defRPr/>
              </a:pPr>
              <a:endParaRPr lang="en-US" sz="400" b="1" baseline="-25000" dirty="0">
                <a:latin typeface="Cambria" panose="02040503050406030204" pitchFamily="18" charset="0"/>
              </a:endParaRPr>
            </a:p>
            <a:p>
              <a:pPr fontAlgn="ctr">
                <a:spcBef>
                  <a:spcPct val="5000"/>
                </a:spcBef>
                <a:spcAft>
                  <a:spcPct val="5000"/>
                </a:spcAft>
                <a:buSzPct val="75000"/>
                <a:defRPr/>
              </a:pPr>
              <a:r>
                <a:rPr lang="en-US" sz="1200" b="1" baseline="-25000" dirty="0">
                  <a:latin typeface="Cambria" panose="02040503050406030204" pitchFamily="18" charset="0"/>
                </a:rPr>
                <a:t>              indicates the score of UTRGV is significantly lower than this comparison group</a:t>
              </a:r>
            </a:p>
            <a:p>
              <a:pPr fontAlgn="ctr">
                <a:spcBef>
                  <a:spcPct val="5000"/>
                </a:spcBef>
                <a:spcAft>
                  <a:spcPct val="5000"/>
                </a:spcAft>
                <a:buSzPct val="75000"/>
                <a:defRPr/>
              </a:pPr>
              <a:endParaRPr lang="en-US" sz="800" b="1" baseline="-25000" dirty="0">
                <a:latin typeface="Cambria" panose="02040503050406030204" pitchFamily="18" charset="0"/>
              </a:endParaRPr>
            </a:p>
            <a:p>
              <a:pPr fontAlgn="ctr">
                <a:spcBef>
                  <a:spcPct val="5000"/>
                </a:spcBef>
                <a:spcAft>
                  <a:spcPct val="5000"/>
                </a:spcAft>
                <a:defRPr/>
              </a:pPr>
              <a:r>
                <a:rPr lang="en-US" sz="1200" b="1" baseline="-25000" dirty="0">
                  <a:latin typeface="Cambria" panose="02040503050406030204" pitchFamily="18" charset="0"/>
                </a:rPr>
                <a:t>              indicates the score of UTRGV is significantly higher than this comparison group</a:t>
              </a:r>
            </a:p>
            <a:p>
              <a:pPr fontAlgn="ctr">
                <a:spcBef>
                  <a:spcPct val="5000"/>
                </a:spcBef>
                <a:spcAft>
                  <a:spcPct val="5000"/>
                </a:spcAft>
                <a:defRPr/>
              </a:pPr>
              <a:endParaRPr lang="en-US" sz="800" b="1" baseline="-25000" dirty="0">
                <a:latin typeface="Cambria" panose="02040503050406030204" pitchFamily="18" charset="0"/>
              </a:endParaRPr>
            </a:p>
            <a:p>
              <a:pPr fontAlgn="ctr">
                <a:spcBef>
                  <a:spcPct val="60000"/>
                </a:spcBef>
                <a:buFont typeface="SPSS Marker Set" pitchFamily="2" charset="2"/>
                <a:buNone/>
                <a:defRPr/>
              </a:pPr>
              <a:r>
                <a:rPr lang="en-US" sz="1200" b="1" baseline="30000" dirty="0">
                  <a:latin typeface="Cambria" panose="02040503050406030204" pitchFamily="18" charset="0"/>
                </a:rPr>
                <a:t>A </a:t>
              </a:r>
              <a:r>
                <a:rPr lang="en-US" sz="1200" baseline="30000" dirty="0">
                  <a:latin typeface="Cambria" panose="02040503050406030204" pitchFamily="18" charset="0"/>
                </a:rPr>
                <a:t>BLANK</a:t>
              </a:r>
              <a:r>
                <a:rPr lang="en-US" sz="1200" b="1" baseline="30000" dirty="0">
                  <a:latin typeface="Cambria" panose="02040503050406030204" pitchFamily="18" charset="0"/>
                </a:rPr>
                <a:t> indicates no statistically significant difference</a:t>
              </a:r>
            </a:p>
          </p:txBody>
        </p:sp>
        <p:sp>
          <p:nvSpPr>
            <p:cNvPr id="10" name="Text Box 104"/>
            <p:cNvSpPr txBox="1">
              <a:spLocks noChangeArrowheads="1"/>
            </p:cNvSpPr>
            <p:nvPr/>
          </p:nvSpPr>
          <p:spPr bwMode="auto">
            <a:xfrm>
              <a:off x="3390900" y="5709336"/>
              <a:ext cx="304800" cy="35847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11" name="Text Box 104"/>
            <p:cNvSpPr txBox="1">
              <a:spLocks noChangeArrowheads="1"/>
            </p:cNvSpPr>
            <p:nvPr/>
          </p:nvSpPr>
          <p:spPr bwMode="auto">
            <a:xfrm>
              <a:off x="3390900" y="6001713"/>
              <a:ext cx="304800" cy="35847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008000"/>
                  </a:solidFill>
                  <a:latin typeface="Cambria" panose="02040503050406030204" pitchFamily="18" charset="0"/>
                  <a:sym typeface="Wingdings" pitchFamily="2" charset="2"/>
                </a:rPr>
                <a:t></a:t>
              </a:r>
            </a:p>
          </p:txBody>
        </p:sp>
      </p:grpSp>
      <p:sp>
        <p:nvSpPr>
          <p:cNvPr id="12" name="Rectangle 2"/>
          <p:cNvSpPr txBox="1">
            <a:spLocks noChangeArrowheads="1"/>
          </p:cNvSpPr>
          <p:nvPr/>
        </p:nvSpPr>
        <p:spPr>
          <a:xfrm>
            <a:off x="-2219" y="342098"/>
            <a:ext cx="9144000" cy="543085"/>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800" b="1" kern="0" dirty="0">
                <a:solidFill>
                  <a:srgbClr val="0000FF"/>
                </a:solidFill>
                <a:latin typeface="Cambria" panose="02040503050406030204" pitchFamily="18" charset="0"/>
                <a:cs typeface="Calibri" pitchFamily="34" charset="0"/>
              </a:rPr>
              <a:t>Engagement Indicators in Need of Attention</a:t>
            </a:r>
          </a:p>
        </p:txBody>
      </p:sp>
      <p:sp>
        <p:nvSpPr>
          <p:cNvPr id="15" name="Text Box 104"/>
          <p:cNvSpPr txBox="1">
            <a:spLocks noChangeArrowheads="1"/>
          </p:cNvSpPr>
          <p:nvPr/>
        </p:nvSpPr>
        <p:spPr bwMode="auto">
          <a:xfrm>
            <a:off x="5928642" y="4114800"/>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16" name="Text Box 104"/>
          <p:cNvSpPr txBox="1">
            <a:spLocks noChangeArrowheads="1"/>
          </p:cNvSpPr>
          <p:nvPr/>
        </p:nvSpPr>
        <p:spPr bwMode="auto">
          <a:xfrm>
            <a:off x="6553200" y="4114800"/>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17" name="Text Box 104"/>
          <p:cNvSpPr txBox="1">
            <a:spLocks noChangeArrowheads="1"/>
          </p:cNvSpPr>
          <p:nvPr/>
        </p:nvSpPr>
        <p:spPr bwMode="auto">
          <a:xfrm>
            <a:off x="7170854" y="4123677"/>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18" name="Text Box 104"/>
          <p:cNvSpPr txBox="1">
            <a:spLocks noChangeArrowheads="1"/>
          </p:cNvSpPr>
          <p:nvPr/>
        </p:nvSpPr>
        <p:spPr bwMode="auto">
          <a:xfrm>
            <a:off x="5928641" y="4448857"/>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19" name="Text Box 104"/>
          <p:cNvSpPr txBox="1">
            <a:spLocks noChangeArrowheads="1"/>
          </p:cNvSpPr>
          <p:nvPr/>
        </p:nvSpPr>
        <p:spPr bwMode="auto">
          <a:xfrm>
            <a:off x="6553200" y="4448857"/>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20" name="Text Box 104"/>
          <p:cNvSpPr txBox="1">
            <a:spLocks noChangeArrowheads="1"/>
          </p:cNvSpPr>
          <p:nvPr/>
        </p:nvSpPr>
        <p:spPr bwMode="auto">
          <a:xfrm>
            <a:off x="7163950" y="4445086"/>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21" name="Text Box 104"/>
          <p:cNvSpPr txBox="1">
            <a:spLocks noChangeArrowheads="1"/>
          </p:cNvSpPr>
          <p:nvPr/>
        </p:nvSpPr>
        <p:spPr bwMode="auto">
          <a:xfrm>
            <a:off x="5930615" y="4832525"/>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22" name="Text Box 104"/>
          <p:cNvSpPr txBox="1">
            <a:spLocks noChangeArrowheads="1"/>
          </p:cNvSpPr>
          <p:nvPr/>
        </p:nvSpPr>
        <p:spPr bwMode="auto">
          <a:xfrm>
            <a:off x="6553200" y="4843285"/>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23" name="Text Box 104"/>
          <p:cNvSpPr txBox="1">
            <a:spLocks noChangeArrowheads="1"/>
          </p:cNvSpPr>
          <p:nvPr/>
        </p:nvSpPr>
        <p:spPr bwMode="auto">
          <a:xfrm>
            <a:off x="7157046" y="4832525"/>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24" name="Text Box 104"/>
          <p:cNvSpPr txBox="1">
            <a:spLocks noChangeArrowheads="1"/>
          </p:cNvSpPr>
          <p:nvPr/>
        </p:nvSpPr>
        <p:spPr bwMode="auto">
          <a:xfrm>
            <a:off x="5928641" y="5171689"/>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25" name="Text Box 104"/>
          <p:cNvSpPr txBox="1">
            <a:spLocks noChangeArrowheads="1"/>
          </p:cNvSpPr>
          <p:nvPr/>
        </p:nvSpPr>
        <p:spPr bwMode="auto">
          <a:xfrm>
            <a:off x="6546296" y="5171689"/>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26" name="Text Box 104"/>
          <p:cNvSpPr txBox="1">
            <a:spLocks noChangeArrowheads="1"/>
          </p:cNvSpPr>
          <p:nvPr/>
        </p:nvSpPr>
        <p:spPr bwMode="auto">
          <a:xfrm>
            <a:off x="7150142" y="5171689"/>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28" name="Text Box 104"/>
          <p:cNvSpPr txBox="1">
            <a:spLocks noChangeArrowheads="1"/>
          </p:cNvSpPr>
          <p:nvPr/>
        </p:nvSpPr>
        <p:spPr bwMode="auto">
          <a:xfrm>
            <a:off x="4137650" y="4446694"/>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29" name="Text Box 104"/>
          <p:cNvSpPr txBox="1">
            <a:spLocks noChangeArrowheads="1"/>
          </p:cNvSpPr>
          <p:nvPr/>
        </p:nvSpPr>
        <p:spPr bwMode="auto">
          <a:xfrm>
            <a:off x="4705084" y="4446694"/>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32" name="Text Box 104"/>
          <p:cNvSpPr txBox="1">
            <a:spLocks noChangeArrowheads="1"/>
          </p:cNvSpPr>
          <p:nvPr/>
        </p:nvSpPr>
        <p:spPr bwMode="auto">
          <a:xfrm>
            <a:off x="4747412" y="4851484"/>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FF0000"/>
                </a:solidFill>
                <a:latin typeface="Cambria" panose="02040503050406030204" pitchFamily="18" charset="0"/>
                <a:sym typeface="Wingdings" pitchFamily="2" charset="2"/>
              </a:rPr>
              <a:t></a:t>
            </a:r>
            <a:endParaRPr lang="en-US" sz="1100" b="1" dirty="0">
              <a:solidFill>
                <a:srgbClr val="FF0000"/>
              </a:solidFill>
              <a:latin typeface="Cambria" panose="02040503050406030204" pitchFamily="18" charset="0"/>
              <a:sym typeface="Wingdings" pitchFamily="2" charset="2"/>
            </a:endParaRPr>
          </a:p>
        </p:txBody>
      </p:sp>
      <p:sp>
        <p:nvSpPr>
          <p:cNvPr id="36" name="Text Box 104">
            <a:extLst>
              <a:ext uri="{FF2B5EF4-FFF2-40B4-BE49-F238E27FC236}">
                <a16:creationId xmlns:a16="http://schemas.microsoft.com/office/drawing/2014/main" id="{07D63B38-96CE-49D4-838D-5460FEFD553F}"/>
              </a:ext>
            </a:extLst>
          </p:cNvPr>
          <p:cNvSpPr txBox="1">
            <a:spLocks noChangeArrowheads="1"/>
          </p:cNvSpPr>
          <p:nvPr/>
        </p:nvSpPr>
        <p:spPr bwMode="auto">
          <a:xfrm>
            <a:off x="3513090" y="4085402"/>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008000"/>
                </a:solidFill>
                <a:latin typeface="Cambria" panose="02040503050406030204" pitchFamily="18" charset="0"/>
                <a:sym typeface="Wingdings" pitchFamily="2" charset="2"/>
              </a:rPr>
              <a:t></a:t>
            </a:r>
          </a:p>
        </p:txBody>
      </p:sp>
      <p:sp>
        <p:nvSpPr>
          <p:cNvPr id="37" name="Text Box 104">
            <a:extLst>
              <a:ext uri="{FF2B5EF4-FFF2-40B4-BE49-F238E27FC236}">
                <a16:creationId xmlns:a16="http://schemas.microsoft.com/office/drawing/2014/main" id="{FAE92B64-7E5A-4B84-B2E4-5583011C7F04}"/>
              </a:ext>
            </a:extLst>
          </p:cNvPr>
          <p:cNvSpPr txBox="1">
            <a:spLocks noChangeArrowheads="1"/>
          </p:cNvSpPr>
          <p:nvPr/>
        </p:nvSpPr>
        <p:spPr bwMode="auto">
          <a:xfrm>
            <a:off x="4200267" y="5153520"/>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008000"/>
                </a:solidFill>
                <a:latin typeface="Cambria" panose="02040503050406030204" pitchFamily="18" charset="0"/>
                <a:sym typeface="Wingdings" pitchFamily="2" charset="2"/>
              </a:rPr>
              <a:t></a:t>
            </a:r>
          </a:p>
        </p:txBody>
      </p:sp>
      <p:sp>
        <p:nvSpPr>
          <p:cNvPr id="38" name="Text Box 104">
            <a:extLst>
              <a:ext uri="{FF2B5EF4-FFF2-40B4-BE49-F238E27FC236}">
                <a16:creationId xmlns:a16="http://schemas.microsoft.com/office/drawing/2014/main" id="{407C21F6-C1D8-46AB-8E88-470578C07699}"/>
              </a:ext>
            </a:extLst>
          </p:cNvPr>
          <p:cNvSpPr txBox="1">
            <a:spLocks noChangeArrowheads="1"/>
          </p:cNvSpPr>
          <p:nvPr/>
        </p:nvSpPr>
        <p:spPr bwMode="auto">
          <a:xfrm>
            <a:off x="3469585" y="5156284"/>
            <a:ext cx="287867" cy="25391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050" b="1" dirty="0">
                <a:solidFill>
                  <a:srgbClr val="008000"/>
                </a:solidFill>
                <a:latin typeface="Cambria" panose="02040503050406030204" pitchFamily="18" charset="0"/>
                <a:sym typeface="Wingdings" pitchFamily="2" charset="2"/>
              </a:rPr>
              <a:t></a:t>
            </a:r>
          </a:p>
        </p:txBody>
      </p:sp>
    </p:spTree>
    <p:extLst>
      <p:ext uri="{BB962C8B-B14F-4D97-AF65-F5344CB8AC3E}">
        <p14:creationId xmlns:p14="http://schemas.microsoft.com/office/powerpoint/2010/main" val="1544475134"/>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990600"/>
            <a:ext cx="9144000" cy="0"/>
          </a:xfrm>
          <a:prstGeom prst="line">
            <a:avLst/>
          </a:prstGeom>
          <a:noFill/>
          <a:ln w="38100">
            <a:solidFill>
              <a:srgbClr val="FF6600"/>
            </a:solidFill>
            <a:miter lim="800000"/>
            <a:headEnd/>
            <a:tailEnd/>
          </a:ln>
        </p:spPr>
        <p:txBody>
          <a:bodyPr wrap="none"/>
          <a:lstStyle/>
          <a:p>
            <a:endParaRPr lang="en-US" dirty="0"/>
          </a:p>
        </p:txBody>
      </p:sp>
      <p:sp>
        <p:nvSpPr>
          <p:cNvPr id="4" name="Rectangle 3"/>
          <p:cNvSpPr/>
          <p:nvPr/>
        </p:nvSpPr>
        <p:spPr>
          <a:xfrm>
            <a:off x="1030920" y="1618187"/>
            <a:ext cx="7077721" cy="3428631"/>
          </a:xfrm>
          <a:prstGeom prst="rect">
            <a:avLst/>
          </a:prstGeom>
        </p:spPr>
        <p:txBody>
          <a:bodyPr wrap="square">
            <a:spAutoFit/>
          </a:bodyPr>
          <a:lstStyle/>
          <a:p>
            <a:pPr marL="115888" lvl="2">
              <a:spcBef>
                <a:spcPct val="20000"/>
              </a:spcBef>
              <a:defRPr/>
            </a:pPr>
            <a:r>
              <a:rPr lang="en-US" sz="1600" u="sng" dirty="0">
                <a:solidFill>
                  <a:schemeClr val="tx1"/>
                </a:solidFill>
                <a:latin typeface="Cambria" panose="02040503050406030204" pitchFamily="18" charset="0"/>
              </a:rPr>
              <a:t>Recommendation</a:t>
            </a:r>
            <a:r>
              <a:rPr lang="en-US" sz="1600" dirty="0">
                <a:solidFill>
                  <a:schemeClr val="tx1"/>
                </a:solidFill>
                <a:latin typeface="Cambria" panose="02040503050406030204" pitchFamily="18" charset="0"/>
              </a:rPr>
              <a:t>: </a:t>
            </a:r>
          </a:p>
          <a:p>
            <a:pPr marL="461963" lvl="2" indent="-346075">
              <a:spcBef>
                <a:spcPct val="20000"/>
              </a:spcBef>
              <a:spcAft>
                <a:spcPts val="600"/>
              </a:spcAft>
              <a:buBlip>
                <a:blip r:embed="rId3"/>
              </a:buBlip>
              <a:defRPr/>
            </a:pPr>
            <a:r>
              <a:rPr lang="en-US" sz="1800" dirty="0">
                <a:latin typeface="Cambria" panose="02040503050406030204" pitchFamily="18" charset="0"/>
              </a:rPr>
              <a:t>Consider initiatives that aid in recruiting students from backgrounds other than those most common in the Rio Grande Valley Region (i.e., ethnic, economic, religious and political backgrounds). </a:t>
            </a:r>
          </a:p>
          <a:p>
            <a:pPr marL="461963" lvl="2" indent="-346075">
              <a:spcBef>
                <a:spcPct val="20000"/>
              </a:spcBef>
              <a:spcAft>
                <a:spcPts val="600"/>
              </a:spcAft>
              <a:buBlip>
                <a:blip r:embed="rId3"/>
              </a:buBlip>
              <a:defRPr/>
            </a:pPr>
            <a:r>
              <a:rPr lang="en-US" sz="1800" dirty="0">
                <a:latin typeface="Cambria" panose="02040503050406030204" pitchFamily="18" charset="0"/>
              </a:rPr>
              <a:t>Consider initiating more student activities that encourage diverse groups of students to engage one another and learn about their similarities/differences in a positive manner.</a:t>
            </a:r>
          </a:p>
          <a:p>
            <a:pPr marL="461963" lvl="2" indent="-346075">
              <a:spcBef>
                <a:spcPct val="20000"/>
              </a:spcBef>
              <a:spcAft>
                <a:spcPts val="600"/>
              </a:spcAft>
              <a:buBlip>
                <a:blip r:embed="rId3"/>
              </a:buBlip>
              <a:defRPr/>
            </a:pPr>
            <a:r>
              <a:rPr lang="en-US" sz="1800" dirty="0">
                <a:latin typeface="Cambria" panose="02040503050406030204" pitchFamily="18" charset="0"/>
              </a:rPr>
              <a:t>Consider promoting Learning Communities or some other formal program where groups of students take two or more classes together.</a:t>
            </a:r>
          </a:p>
        </p:txBody>
      </p:sp>
      <p:sp>
        <p:nvSpPr>
          <p:cNvPr id="5" name="Rectangle 2"/>
          <p:cNvSpPr txBox="1">
            <a:spLocks noChangeArrowheads="1"/>
          </p:cNvSpPr>
          <p:nvPr/>
        </p:nvSpPr>
        <p:spPr>
          <a:xfrm>
            <a:off x="0" y="1096018"/>
            <a:ext cx="9144000" cy="470434"/>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400" kern="0" dirty="0">
                <a:solidFill>
                  <a:srgbClr val="006600"/>
                </a:solidFill>
                <a:latin typeface="Cambria" panose="02040503050406030204" pitchFamily="18" charset="0"/>
                <a:cs typeface="Calibri" pitchFamily="34" charset="0"/>
              </a:rPr>
              <a:t>Learning with Peers: Discussions with Diverse Groups</a:t>
            </a:r>
            <a:endParaRPr lang="en-US" sz="2400" b="1" kern="0" dirty="0">
              <a:solidFill>
                <a:srgbClr val="006600"/>
              </a:solidFill>
              <a:latin typeface="Cambria" panose="02040503050406030204" pitchFamily="18" charset="0"/>
              <a:cs typeface="Calibri" pitchFamily="34" charset="0"/>
            </a:endParaRPr>
          </a:p>
        </p:txBody>
      </p:sp>
      <p:sp>
        <p:nvSpPr>
          <p:cNvPr id="12" name="Rectangle 2"/>
          <p:cNvSpPr txBox="1">
            <a:spLocks noChangeArrowheads="1"/>
          </p:cNvSpPr>
          <p:nvPr/>
        </p:nvSpPr>
        <p:spPr>
          <a:xfrm>
            <a:off x="-2219" y="342098"/>
            <a:ext cx="9144000" cy="543085"/>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800" b="1" kern="0" dirty="0">
                <a:solidFill>
                  <a:srgbClr val="0000FF"/>
                </a:solidFill>
                <a:latin typeface="Cambria" panose="02040503050406030204" pitchFamily="18" charset="0"/>
                <a:cs typeface="Calibri" pitchFamily="34" charset="0"/>
              </a:rPr>
              <a:t>Engagement Indicators in Need of Attention</a:t>
            </a:r>
          </a:p>
        </p:txBody>
      </p:sp>
    </p:spTree>
    <p:extLst>
      <p:ext uri="{BB962C8B-B14F-4D97-AF65-F5344CB8AC3E}">
        <p14:creationId xmlns:p14="http://schemas.microsoft.com/office/powerpoint/2010/main" val="1753768662"/>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990600"/>
            <a:ext cx="9144000" cy="0"/>
          </a:xfrm>
          <a:prstGeom prst="line">
            <a:avLst/>
          </a:prstGeom>
          <a:noFill/>
          <a:ln w="38100">
            <a:solidFill>
              <a:srgbClr val="FF6600"/>
            </a:solidFill>
            <a:miter lim="800000"/>
            <a:headEnd/>
            <a:tailEnd/>
          </a:ln>
        </p:spPr>
        <p:txBody>
          <a:bodyPr wrap="none"/>
          <a:lstStyle/>
          <a:p>
            <a:endParaRPr lang="en-US" dirty="0"/>
          </a:p>
        </p:txBody>
      </p:sp>
      <p:sp>
        <p:nvSpPr>
          <p:cNvPr id="4" name="Rectangle 3"/>
          <p:cNvSpPr/>
          <p:nvPr/>
        </p:nvSpPr>
        <p:spPr>
          <a:xfrm>
            <a:off x="1030920" y="1397463"/>
            <a:ext cx="7077721" cy="4410438"/>
          </a:xfrm>
          <a:prstGeom prst="rect">
            <a:avLst/>
          </a:prstGeom>
        </p:spPr>
        <p:txBody>
          <a:bodyPr wrap="square">
            <a:spAutoFit/>
          </a:bodyPr>
          <a:lstStyle/>
          <a:p>
            <a:pPr marL="115888" lvl="2">
              <a:spcBef>
                <a:spcPct val="20000"/>
              </a:spcBef>
              <a:defRPr/>
            </a:pPr>
            <a:r>
              <a:rPr lang="en-US" sz="1800" u="sng" dirty="0">
                <a:solidFill>
                  <a:schemeClr val="tx1"/>
                </a:solidFill>
                <a:latin typeface="Cambria" panose="02040503050406030204" pitchFamily="18" charset="0"/>
              </a:rPr>
              <a:t>Recommendations</a:t>
            </a:r>
            <a:r>
              <a:rPr lang="en-US" sz="1800" dirty="0">
                <a:solidFill>
                  <a:schemeClr val="tx1"/>
                </a:solidFill>
                <a:latin typeface="Cambria" panose="02040503050406030204" pitchFamily="18" charset="0"/>
              </a:rPr>
              <a:t>: </a:t>
            </a:r>
          </a:p>
          <a:p>
            <a:pPr marL="115888" lvl="2">
              <a:spcBef>
                <a:spcPct val="20000"/>
              </a:spcBef>
              <a:spcAft>
                <a:spcPts val="600"/>
              </a:spcAft>
              <a:defRPr/>
            </a:pPr>
            <a:r>
              <a:rPr lang="en-US" sz="1800" dirty="0">
                <a:latin typeface="Cambria" panose="02040503050406030204" pitchFamily="18" charset="0"/>
              </a:rPr>
              <a:t>Emphasize:</a:t>
            </a:r>
          </a:p>
          <a:p>
            <a:pPr marL="461963" lvl="2" indent="-346075">
              <a:spcBef>
                <a:spcPct val="20000"/>
              </a:spcBef>
              <a:spcAft>
                <a:spcPts val="600"/>
              </a:spcAft>
              <a:buBlip>
                <a:blip r:embed="rId3"/>
              </a:buBlip>
              <a:defRPr/>
            </a:pPr>
            <a:r>
              <a:rPr lang="en-US" sz="1800" dirty="0">
                <a:latin typeface="Cambria" panose="02040503050406030204" pitchFamily="18" charset="0"/>
              </a:rPr>
              <a:t>Availability of learning support services that promote academic success (i.e., tutoring services, writing center).</a:t>
            </a:r>
          </a:p>
          <a:p>
            <a:pPr marL="461963" lvl="2" indent="-346075">
              <a:spcBef>
                <a:spcPct val="20000"/>
              </a:spcBef>
              <a:spcAft>
                <a:spcPts val="600"/>
              </a:spcAft>
              <a:buBlip>
                <a:blip r:embed="rId3"/>
              </a:buBlip>
              <a:defRPr/>
            </a:pPr>
            <a:r>
              <a:rPr lang="en-US" sz="1800" dirty="0">
                <a:latin typeface="Cambria" panose="02040503050406030204" pitchFamily="18" charset="0"/>
              </a:rPr>
              <a:t>Availability of support for overall well-being of students (i.e., recreation, health care, counseling) and services that can teach them about how to best manage non-academic responsibilities (i.e., work, family). </a:t>
            </a:r>
          </a:p>
          <a:p>
            <a:pPr marL="461963" lvl="2" indent="-346075">
              <a:spcBef>
                <a:spcPct val="20000"/>
              </a:spcBef>
              <a:spcAft>
                <a:spcPts val="600"/>
              </a:spcAft>
              <a:buBlip>
                <a:blip r:embed="rId3"/>
              </a:buBlip>
              <a:defRPr/>
            </a:pPr>
            <a:r>
              <a:rPr lang="en-US" sz="1800" dirty="0">
                <a:latin typeface="Cambria" panose="02040503050406030204" pitchFamily="18" charset="0"/>
              </a:rPr>
              <a:t>Advantages to attending campus activities and events (i.e., performing arts, athletics events).</a:t>
            </a:r>
          </a:p>
          <a:p>
            <a:pPr marL="461963" lvl="2" indent="-346075">
              <a:spcBef>
                <a:spcPct val="20000"/>
              </a:spcBef>
              <a:spcAft>
                <a:spcPts val="600"/>
              </a:spcAft>
              <a:buBlip>
                <a:blip r:embed="rId3"/>
              </a:buBlip>
              <a:defRPr/>
            </a:pPr>
            <a:r>
              <a:rPr lang="en-US" sz="1800" dirty="0">
                <a:latin typeface="Cambria" panose="02040503050406030204" pitchFamily="18" charset="0"/>
              </a:rPr>
              <a:t>Importance of participating in co-curricular activities for a better student experience.</a:t>
            </a:r>
          </a:p>
          <a:p>
            <a:pPr marL="461963" lvl="2" indent="-346075">
              <a:spcBef>
                <a:spcPct val="20000"/>
              </a:spcBef>
              <a:spcAft>
                <a:spcPts val="600"/>
              </a:spcAft>
              <a:buBlip>
                <a:blip r:embed="rId3"/>
              </a:buBlip>
              <a:defRPr/>
            </a:pPr>
            <a:endParaRPr lang="en-US" sz="1800" dirty="0">
              <a:latin typeface="Cambria" panose="02040503050406030204" pitchFamily="18" charset="0"/>
            </a:endParaRPr>
          </a:p>
        </p:txBody>
      </p:sp>
      <p:sp>
        <p:nvSpPr>
          <p:cNvPr id="12" name="Rectangle 2"/>
          <p:cNvSpPr txBox="1">
            <a:spLocks noChangeArrowheads="1"/>
          </p:cNvSpPr>
          <p:nvPr/>
        </p:nvSpPr>
        <p:spPr>
          <a:xfrm>
            <a:off x="-2219" y="342098"/>
            <a:ext cx="9144000" cy="543085"/>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800" b="1" kern="0" dirty="0">
                <a:solidFill>
                  <a:srgbClr val="0000FF"/>
                </a:solidFill>
                <a:latin typeface="Cambria" panose="02040503050406030204" pitchFamily="18" charset="0"/>
                <a:cs typeface="Calibri" pitchFamily="34" charset="0"/>
              </a:rPr>
              <a:t>Other Areas in Need of Attention</a:t>
            </a:r>
          </a:p>
        </p:txBody>
      </p:sp>
    </p:spTree>
    <p:extLst>
      <p:ext uri="{BB962C8B-B14F-4D97-AF65-F5344CB8AC3E}">
        <p14:creationId xmlns:p14="http://schemas.microsoft.com/office/powerpoint/2010/main" val="2139637390"/>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838200"/>
            <a:ext cx="9144000" cy="0"/>
          </a:xfrm>
          <a:prstGeom prst="line">
            <a:avLst/>
          </a:prstGeom>
          <a:noFill/>
          <a:ln w="38100">
            <a:solidFill>
              <a:srgbClr val="FF6600"/>
            </a:solidFill>
            <a:miter lim="800000"/>
            <a:headEnd/>
            <a:tailEnd/>
          </a:ln>
        </p:spPr>
        <p:txBody>
          <a:bodyPr wrap="none"/>
          <a:lstStyle/>
          <a:p>
            <a:endParaRPr lang="en-US" dirty="0"/>
          </a:p>
        </p:txBody>
      </p:sp>
      <p:sp>
        <p:nvSpPr>
          <p:cNvPr id="4" name="Rectangle 3"/>
          <p:cNvSpPr/>
          <p:nvPr/>
        </p:nvSpPr>
        <p:spPr>
          <a:xfrm>
            <a:off x="609600" y="990600"/>
            <a:ext cx="8381999" cy="4773614"/>
          </a:xfrm>
          <a:prstGeom prst="rect">
            <a:avLst/>
          </a:prstGeom>
        </p:spPr>
        <p:txBody>
          <a:bodyPr wrap="square">
            <a:spAutoFit/>
          </a:bodyPr>
          <a:lstStyle/>
          <a:p>
            <a:pPr marL="115888" lvl="2">
              <a:spcBef>
                <a:spcPts val="600"/>
              </a:spcBef>
              <a:spcAft>
                <a:spcPts val="600"/>
              </a:spcAft>
              <a:defRPr/>
            </a:pPr>
            <a:r>
              <a:rPr lang="en-US" sz="1800">
                <a:solidFill>
                  <a:schemeClr val="tx1"/>
                </a:solidFill>
                <a:latin typeface="Cambria" panose="02040503050406030204" pitchFamily="18" charset="0"/>
              </a:rPr>
              <a:t>Encourage </a:t>
            </a:r>
            <a:r>
              <a:rPr lang="en-US" sz="1800" dirty="0">
                <a:solidFill>
                  <a:schemeClr val="tx1"/>
                </a:solidFill>
                <a:latin typeface="Cambria" panose="02040503050406030204" pitchFamily="18" charset="0"/>
              </a:rPr>
              <a:t>faculty to continue to do the following:</a:t>
            </a:r>
          </a:p>
          <a:p>
            <a:pPr marL="461963" lvl="2" indent="-346075">
              <a:spcBef>
                <a:spcPts val="600"/>
              </a:spcBef>
              <a:spcAft>
                <a:spcPts val="600"/>
              </a:spcAft>
              <a:buBlip>
                <a:blip r:embed="rId3"/>
              </a:buBlip>
              <a:defRPr/>
            </a:pPr>
            <a:r>
              <a:rPr lang="en-US" sz="1800" dirty="0">
                <a:latin typeface="Cambria" panose="02040503050406030204" pitchFamily="18" charset="0"/>
              </a:rPr>
              <a:t>Encourage students to complete reading and assignments before coming to class.</a:t>
            </a:r>
          </a:p>
          <a:p>
            <a:pPr marL="461963" lvl="2" indent="-346075">
              <a:spcBef>
                <a:spcPct val="20000"/>
              </a:spcBef>
              <a:spcAft>
                <a:spcPts val="600"/>
              </a:spcAft>
              <a:buBlip>
                <a:blip r:embed="rId3"/>
              </a:buBlip>
              <a:defRPr/>
            </a:pPr>
            <a:r>
              <a:rPr lang="en-US" sz="1800" dirty="0">
                <a:latin typeface="Cambria" panose="02040503050406030204" pitchFamily="18" charset="0"/>
              </a:rPr>
              <a:t>Clearly explain course goals and requirements.</a:t>
            </a:r>
          </a:p>
          <a:p>
            <a:pPr marL="461963" lvl="2" indent="-346075">
              <a:spcBef>
                <a:spcPct val="20000"/>
              </a:spcBef>
              <a:spcAft>
                <a:spcPts val="600"/>
              </a:spcAft>
              <a:buBlip>
                <a:blip r:embed="rId3"/>
              </a:buBlip>
              <a:defRPr/>
            </a:pPr>
            <a:r>
              <a:rPr lang="en-US" sz="1800" dirty="0">
                <a:latin typeface="Cambria" panose="02040503050406030204" pitchFamily="18" charset="0"/>
              </a:rPr>
              <a:t>Encourage students to work with other students on course projects or assignments.</a:t>
            </a:r>
          </a:p>
          <a:p>
            <a:pPr marL="461963" lvl="2" indent="-346075">
              <a:spcBef>
                <a:spcPct val="20000"/>
              </a:spcBef>
              <a:spcAft>
                <a:spcPts val="600"/>
              </a:spcAft>
              <a:buBlip>
                <a:blip r:embed="rId3"/>
              </a:buBlip>
              <a:defRPr/>
            </a:pPr>
            <a:r>
              <a:rPr lang="en-US" sz="1800" dirty="0">
                <a:latin typeface="Cambria" panose="02040503050406030204" pitchFamily="18" charset="0"/>
              </a:rPr>
              <a:t>Provide feedback on drafts or work in progress.</a:t>
            </a:r>
          </a:p>
          <a:p>
            <a:pPr marL="461963" lvl="2" indent="-346075">
              <a:spcBef>
                <a:spcPct val="20000"/>
              </a:spcBef>
              <a:spcAft>
                <a:spcPts val="600"/>
              </a:spcAft>
              <a:buBlip>
                <a:blip r:embed="rId3"/>
              </a:buBlip>
              <a:defRPr/>
            </a:pPr>
            <a:r>
              <a:rPr lang="en-US" sz="1800" dirty="0">
                <a:latin typeface="Cambria" panose="02040503050406030204" pitchFamily="18" charset="0"/>
              </a:rPr>
              <a:t>Provide prompt and detailed feedback on tests or completed assignments.</a:t>
            </a:r>
          </a:p>
          <a:p>
            <a:pPr marL="461963" lvl="2" indent="-346075">
              <a:spcBef>
                <a:spcPct val="20000"/>
              </a:spcBef>
              <a:spcAft>
                <a:spcPts val="600"/>
              </a:spcAft>
              <a:buBlip>
                <a:blip r:embed="rId3"/>
              </a:buBlip>
              <a:defRPr/>
            </a:pPr>
            <a:r>
              <a:rPr lang="en-US" sz="1800" dirty="0">
                <a:latin typeface="Cambria" panose="02040503050406030204" pitchFamily="18" charset="0"/>
              </a:rPr>
              <a:t>Encourage students to combine ideas from different courses when completing assignments.</a:t>
            </a:r>
          </a:p>
          <a:p>
            <a:pPr marL="461963" lvl="2" indent="-346075">
              <a:spcBef>
                <a:spcPct val="20000"/>
              </a:spcBef>
              <a:spcAft>
                <a:spcPts val="600"/>
              </a:spcAft>
              <a:buBlip>
                <a:blip r:embed="rId3"/>
              </a:buBlip>
              <a:defRPr/>
            </a:pPr>
            <a:r>
              <a:rPr lang="en-US" sz="1800" dirty="0">
                <a:latin typeface="Cambria" panose="02040503050406030204" pitchFamily="18" charset="0"/>
              </a:rPr>
              <a:t>Encourage students to continue community service/volunteer work.</a:t>
            </a:r>
          </a:p>
          <a:p>
            <a:pPr marL="461963" lvl="2" indent="-346075">
              <a:spcBef>
                <a:spcPct val="20000"/>
              </a:spcBef>
              <a:spcAft>
                <a:spcPts val="600"/>
              </a:spcAft>
              <a:buBlip>
                <a:blip r:embed="rId3"/>
              </a:buBlip>
              <a:defRPr/>
            </a:pPr>
            <a:r>
              <a:rPr lang="en-US" sz="1800" dirty="0">
                <a:latin typeface="Cambria" panose="02040503050406030204" pitchFamily="18" charset="0"/>
              </a:rPr>
              <a:t>Continue to emphasize service-learning.</a:t>
            </a:r>
          </a:p>
        </p:txBody>
      </p:sp>
      <p:sp>
        <p:nvSpPr>
          <p:cNvPr id="12" name="Rectangle 2"/>
          <p:cNvSpPr txBox="1">
            <a:spLocks noChangeArrowheads="1"/>
          </p:cNvSpPr>
          <p:nvPr/>
        </p:nvSpPr>
        <p:spPr>
          <a:xfrm>
            <a:off x="0" y="295115"/>
            <a:ext cx="9143999" cy="543085"/>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800" b="1" kern="0" dirty="0">
                <a:solidFill>
                  <a:srgbClr val="0000FF"/>
                </a:solidFill>
                <a:latin typeface="Cambria" panose="02040503050406030204" pitchFamily="18" charset="0"/>
                <a:cs typeface="Calibri" pitchFamily="34" charset="0"/>
              </a:rPr>
              <a:t>Areas to be Celebrated</a:t>
            </a:r>
          </a:p>
        </p:txBody>
      </p:sp>
    </p:spTree>
    <p:extLst>
      <p:ext uri="{BB962C8B-B14F-4D97-AF65-F5344CB8AC3E}">
        <p14:creationId xmlns:p14="http://schemas.microsoft.com/office/powerpoint/2010/main" val="393842025"/>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878900"/>
            <a:ext cx="9144000" cy="0"/>
          </a:xfrm>
          <a:prstGeom prst="line">
            <a:avLst/>
          </a:prstGeom>
          <a:noFill/>
          <a:ln w="38100">
            <a:solidFill>
              <a:srgbClr val="FF6600"/>
            </a:solidFill>
            <a:miter lim="800000"/>
            <a:headEnd/>
            <a:tailEnd/>
          </a:ln>
        </p:spPr>
        <p:txBody>
          <a:bodyPr wrap="none"/>
          <a:lstStyle/>
          <a:p>
            <a:endParaRPr lang="en-US" dirty="0"/>
          </a:p>
        </p:txBody>
      </p:sp>
      <p:sp>
        <p:nvSpPr>
          <p:cNvPr id="4" name="Rectangle 3"/>
          <p:cNvSpPr/>
          <p:nvPr/>
        </p:nvSpPr>
        <p:spPr>
          <a:xfrm>
            <a:off x="533400" y="1143000"/>
            <a:ext cx="8381999" cy="4905958"/>
          </a:xfrm>
          <a:prstGeom prst="rect">
            <a:avLst/>
          </a:prstGeom>
        </p:spPr>
        <p:txBody>
          <a:bodyPr wrap="square">
            <a:spAutoFit/>
          </a:bodyPr>
          <a:lstStyle/>
          <a:p>
            <a:pPr marL="115888" lvl="2">
              <a:spcBef>
                <a:spcPts val="600"/>
              </a:spcBef>
              <a:spcAft>
                <a:spcPts val="600"/>
              </a:spcAft>
              <a:defRPr/>
            </a:pPr>
            <a:r>
              <a:rPr lang="en-US" sz="1800" u="sng" dirty="0">
                <a:solidFill>
                  <a:schemeClr val="tx1"/>
                </a:solidFill>
                <a:latin typeface="Cambria" panose="02040503050406030204" pitchFamily="18" charset="0"/>
              </a:rPr>
              <a:t>Recommendations</a:t>
            </a:r>
            <a:r>
              <a:rPr lang="en-US" sz="1800" dirty="0">
                <a:solidFill>
                  <a:schemeClr val="tx1"/>
                </a:solidFill>
                <a:latin typeface="Cambria" panose="02040503050406030204" pitchFamily="18" charset="0"/>
              </a:rPr>
              <a:t>: </a:t>
            </a:r>
          </a:p>
          <a:p>
            <a:pPr marL="115888" lvl="2">
              <a:spcBef>
                <a:spcPts val="600"/>
              </a:spcBef>
              <a:spcAft>
                <a:spcPts val="600"/>
              </a:spcAft>
              <a:defRPr/>
            </a:pPr>
            <a:r>
              <a:rPr lang="en-US" sz="1800" dirty="0">
                <a:solidFill>
                  <a:schemeClr val="tx1"/>
                </a:solidFill>
                <a:latin typeface="Cambria" panose="02040503050406030204" pitchFamily="18" charset="0"/>
              </a:rPr>
              <a:t>Encourage faculty to do the following:</a:t>
            </a:r>
          </a:p>
          <a:p>
            <a:pPr marL="461963" lvl="2" indent="-346075">
              <a:spcBef>
                <a:spcPct val="20000"/>
              </a:spcBef>
              <a:spcAft>
                <a:spcPts val="600"/>
              </a:spcAft>
              <a:buBlip>
                <a:blip r:embed="rId3"/>
              </a:buBlip>
              <a:defRPr/>
            </a:pPr>
            <a:r>
              <a:rPr lang="en-US" sz="1800" dirty="0">
                <a:latin typeface="Cambria" panose="02040503050406030204" pitchFamily="18" charset="0"/>
              </a:rPr>
              <a:t>Talk with students about their career plans.</a:t>
            </a:r>
          </a:p>
          <a:p>
            <a:pPr marL="461963" lvl="2" indent="-346075">
              <a:spcBef>
                <a:spcPct val="20000"/>
              </a:spcBef>
              <a:spcAft>
                <a:spcPts val="600"/>
              </a:spcAft>
              <a:buBlip>
                <a:blip r:embed="rId3"/>
              </a:buBlip>
              <a:defRPr/>
            </a:pPr>
            <a:r>
              <a:rPr lang="en-US" sz="1800" dirty="0">
                <a:latin typeface="Cambria" panose="02040503050406030204" pitchFamily="18" charset="0"/>
              </a:rPr>
              <a:t>Encourage students to work with faculty on activities other than coursework (committees, student groups, etc.).</a:t>
            </a:r>
          </a:p>
          <a:p>
            <a:pPr marL="461963" lvl="2" indent="-346075">
              <a:spcBef>
                <a:spcPct val="20000"/>
              </a:spcBef>
              <a:spcAft>
                <a:spcPts val="600"/>
              </a:spcAft>
              <a:buBlip>
                <a:blip r:embed="rId3"/>
              </a:buBlip>
              <a:defRPr/>
            </a:pPr>
            <a:r>
              <a:rPr lang="en-US" sz="1800" dirty="0">
                <a:latin typeface="Cambria" panose="02040503050406030204" pitchFamily="18" charset="0"/>
              </a:rPr>
              <a:t>Encourage students to participate in class.</a:t>
            </a:r>
          </a:p>
          <a:p>
            <a:pPr marL="461963" lvl="2" indent="-346075">
              <a:spcBef>
                <a:spcPct val="20000"/>
              </a:spcBef>
              <a:spcAft>
                <a:spcPts val="600"/>
              </a:spcAft>
              <a:buBlip>
                <a:blip r:embed="rId3"/>
              </a:buBlip>
              <a:defRPr/>
            </a:pPr>
            <a:r>
              <a:rPr lang="en-US" sz="1800" dirty="0">
                <a:latin typeface="Cambria" panose="02040503050406030204" pitchFamily="18" charset="0"/>
              </a:rPr>
              <a:t>Encourage students to participate in internships, co-op, field experience, student teaching, or clinical placement.</a:t>
            </a:r>
          </a:p>
          <a:p>
            <a:pPr marL="461963" lvl="2" indent="-346075">
              <a:spcBef>
                <a:spcPct val="20000"/>
              </a:spcBef>
              <a:spcAft>
                <a:spcPts val="600"/>
              </a:spcAft>
              <a:buBlip>
                <a:blip r:embed="rId3"/>
              </a:buBlip>
              <a:defRPr/>
            </a:pPr>
            <a:r>
              <a:rPr lang="en-US" sz="1800" dirty="0">
                <a:latin typeface="Cambria" panose="02040503050406030204" pitchFamily="18" charset="0"/>
              </a:rPr>
              <a:t>Encourage students to participate in a study abroad program.</a:t>
            </a:r>
          </a:p>
          <a:p>
            <a:pPr marL="461963" lvl="2" indent="-346075">
              <a:spcBef>
                <a:spcPct val="20000"/>
              </a:spcBef>
              <a:spcAft>
                <a:spcPts val="600"/>
              </a:spcAft>
              <a:buBlip>
                <a:blip r:embed="rId3"/>
              </a:buBlip>
              <a:defRPr/>
            </a:pPr>
            <a:r>
              <a:rPr lang="en-US" sz="1800" dirty="0">
                <a:latin typeface="Cambria" panose="02040503050406030204" pitchFamily="18" charset="0"/>
              </a:rPr>
              <a:t>Encourage students to work with faculty on a research project.</a:t>
            </a:r>
          </a:p>
          <a:p>
            <a:pPr marL="461963" lvl="2" indent="-346075">
              <a:spcBef>
                <a:spcPct val="20000"/>
              </a:spcBef>
              <a:spcAft>
                <a:spcPts val="600"/>
              </a:spcAft>
              <a:buBlip>
                <a:blip r:embed="rId3"/>
              </a:buBlip>
              <a:defRPr/>
            </a:pPr>
            <a:r>
              <a:rPr lang="en-US" sz="1800" dirty="0">
                <a:latin typeface="Cambria" panose="02040503050406030204" pitchFamily="18" charset="0"/>
              </a:rPr>
              <a:t>Encourage students to complete a culminating senior experience (capstone course, senior project or thesis, etc.).</a:t>
            </a:r>
          </a:p>
          <a:p>
            <a:pPr marL="115888" lvl="2">
              <a:spcBef>
                <a:spcPct val="20000"/>
              </a:spcBef>
              <a:spcAft>
                <a:spcPts val="600"/>
              </a:spcAft>
              <a:defRPr/>
            </a:pPr>
            <a:endParaRPr lang="en-US" sz="1800" dirty="0">
              <a:latin typeface="Cambria" panose="02040503050406030204" pitchFamily="18" charset="0"/>
            </a:endParaRPr>
          </a:p>
        </p:txBody>
      </p:sp>
      <p:sp>
        <p:nvSpPr>
          <p:cNvPr id="12" name="Rectangle 2"/>
          <p:cNvSpPr txBox="1">
            <a:spLocks noChangeArrowheads="1"/>
          </p:cNvSpPr>
          <p:nvPr/>
        </p:nvSpPr>
        <p:spPr>
          <a:xfrm>
            <a:off x="0" y="228600"/>
            <a:ext cx="9144000" cy="543085"/>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800" b="1" kern="0" dirty="0">
                <a:solidFill>
                  <a:srgbClr val="0000FF"/>
                </a:solidFill>
                <a:latin typeface="Cambria" panose="02040503050406030204" pitchFamily="18" charset="0"/>
                <a:cs typeface="Calibri" pitchFamily="34" charset="0"/>
              </a:rPr>
              <a:t>Areas for Encouragement</a:t>
            </a:r>
          </a:p>
        </p:txBody>
      </p:sp>
    </p:spTree>
    <p:extLst>
      <p:ext uri="{BB962C8B-B14F-4D97-AF65-F5344CB8AC3E}">
        <p14:creationId xmlns:p14="http://schemas.microsoft.com/office/powerpoint/2010/main" val="2322208865"/>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5" name="Rectangle 2"/>
          <p:cNvSpPr>
            <a:spLocks noGrp="1" noChangeArrowheads="1"/>
          </p:cNvSpPr>
          <p:nvPr>
            <p:ph type="title" idx="4294967295"/>
          </p:nvPr>
        </p:nvSpPr>
        <p:spPr>
          <a:xfrm>
            <a:off x="0" y="609600"/>
            <a:ext cx="9144000" cy="914400"/>
          </a:xfrm>
          <a:prstGeom prst="rect">
            <a:avLst/>
          </a:prstGeom>
        </p:spPr>
        <p:txBody>
          <a:bodyPr/>
          <a:lstStyle/>
          <a:p>
            <a:pPr marL="0" indent="0" algn="ctr" eaLnBrk="1" hangingPunct="1">
              <a:spcBef>
                <a:spcPct val="5000"/>
              </a:spcBef>
              <a:buFont typeface="Wingdings" pitchFamily="2" charset="2"/>
              <a:buNone/>
            </a:pPr>
            <a:r>
              <a:rPr lang="en-US" sz="2800" b="1" dirty="0">
                <a:solidFill>
                  <a:schemeClr val="tx1"/>
                </a:solidFill>
                <a:latin typeface="Cambria" panose="02040503050406030204" pitchFamily="18" charset="0"/>
                <a:cs typeface="Calibri" pitchFamily="34" charset="0"/>
              </a:rPr>
              <a:t>For detailed frequency tables and more information on NSSE Results</a:t>
            </a:r>
          </a:p>
        </p:txBody>
      </p:sp>
      <p:sp>
        <p:nvSpPr>
          <p:cNvPr id="5" name="Rectangle 4"/>
          <p:cNvSpPr txBox="1">
            <a:spLocks noChangeArrowheads="1"/>
          </p:cNvSpPr>
          <p:nvPr/>
        </p:nvSpPr>
        <p:spPr bwMode="auto">
          <a:xfrm>
            <a:off x="1028700" y="2133600"/>
            <a:ext cx="7086600" cy="259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marL="0" indent="0" algn="ctr" eaLnBrk="1" hangingPunct="1">
              <a:spcBef>
                <a:spcPct val="5000"/>
              </a:spcBef>
              <a:buFont typeface="Wingdings" pitchFamily="2" charset="2"/>
              <a:buNone/>
            </a:pPr>
            <a:endParaRPr lang="en-US" sz="2800" kern="0" dirty="0">
              <a:solidFill>
                <a:srgbClr val="0000CC"/>
              </a:solidFill>
              <a:latin typeface="Cambria" panose="02040503050406030204" pitchFamily="18" charset="0"/>
              <a:cs typeface="Calibri" pitchFamily="34" charset="0"/>
            </a:endParaRPr>
          </a:p>
          <a:p>
            <a:pPr marL="0" indent="0" algn="ctr" eaLnBrk="1" hangingPunct="1">
              <a:spcBef>
                <a:spcPct val="5000"/>
              </a:spcBef>
              <a:buFont typeface="Wingdings" pitchFamily="2" charset="2"/>
              <a:buNone/>
            </a:pPr>
            <a:r>
              <a:rPr lang="en-US" sz="2800" kern="0" dirty="0">
                <a:latin typeface="Cambria" panose="02040503050406030204" pitchFamily="18" charset="0"/>
                <a:cs typeface="Calibri" pitchFamily="34" charset="0"/>
              </a:rPr>
              <a:t>Visit</a:t>
            </a:r>
          </a:p>
          <a:p>
            <a:pPr marL="0" indent="0" algn="ctr" eaLnBrk="1" hangingPunct="1">
              <a:spcBef>
                <a:spcPct val="5000"/>
              </a:spcBef>
              <a:buFont typeface="Wingdings" pitchFamily="2" charset="2"/>
              <a:buNone/>
            </a:pPr>
            <a:r>
              <a:rPr lang="en-US" sz="2800" kern="0" dirty="0">
                <a:solidFill>
                  <a:srgbClr val="0000CC"/>
                </a:solidFill>
                <a:latin typeface="Cambria" panose="02040503050406030204" pitchFamily="18" charset="0"/>
                <a:cs typeface="Calibri" pitchFamily="34" charset="0"/>
                <a:hlinkClick r:id="rId3"/>
              </a:rPr>
              <a:t>http://www.utrgv.edu/sair</a:t>
            </a:r>
            <a:endParaRPr lang="en-US" sz="2800" kern="0" dirty="0">
              <a:solidFill>
                <a:srgbClr val="0000CC"/>
              </a:solidFill>
              <a:latin typeface="Cambria" panose="02040503050406030204" pitchFamily="18" charset="0"/>
              <a:cs typeface="Calibri" pitchFamily="34" charset="0"/>
            </a:endParaRPr>
          </a:p>
          <a:p>
            <a:pPr marL="0" indent="0" algn="ctr" eaLnBrk="1" hangingPunct="1">
              <a:spcBef>
                <a:spcPct val="5000"/>
              </a:spcBef>
              <a:buFont typeface="Wingdings" pitchFamily="2" charset="2"/>
              <a:buNone/>
            </a:pPr>
            <a:r>
              <a:rPr lang="en-US" sz="1600" kern="0" dirty="0">
                <a:solidFill>
                  <a:srgbClr val="0000CC"/>
                </a:solidFill>
                <a:latin typeface="Cambria" panose="02040503050406030204" pitchFamily="18" charset="0"/>
                <a:cs typeface="Calibri" pitchFamily="34" charset="0"/>
              </a:rPr>
              <a:t>(Look under “Data and Reports” for Student Survey Results)</a:t>
            </a:r>
          </a:p>
          <a:p>
            <a:pPr marL="0" indent="0" algn="ctr" eaLnBrk="1" hangingPunct="1">
              <a:spcBef>
                <a:spcPct val="5000"/>
              </a:spcBef>
              <a:buNone/>
            </a:pPr>
            <a:endParaRPr lang="en-US" sz="2800" kern="0" dirty="0">
              <a:latin typeface="Cambria" panose="02040503050406030204" pitchFamily="18" charset="0"/>
              <a:cs typeface="Calibri" pitchFamily="34" charset="0"/>
            </a:endParaRPr>
          </a:p>
          <a:p>
            <a:pPr marL="0" indent="0" eaLnBrk="1" hangingPunct="1">
              <a:spcBef>
                <a:spcPct val="5000"/>
              </a:spcBef>
              <a:buFont typeface="Wingdings" pitchFamily="2" charset="2"/>
              <a:buNone/>
            </a:pPr>
            <a:r>
              <a:rPr lang="en-US" sz="2800" b="0" kern="0" dirty="0">
                <a:solidFill>
                  <a:schemeClr val="folHlink"/>
                </a:solidFill>
                <a:latin typeface="Cambria" panose="02040503050406030204" pitchFamily="18" charset="0"/>
                <a:cs typeface="Calibri" pitchFamily="34" charset="0"/>
              </a:rPr>
              <a:t>			</a:t>
            </a:r>
            <a:endParaRPr lang="en-US" sz="2800" b="1" kern="0" dirty="0">
              <a:solidFill>
                <a:schemeClr val="folHlink"/>
              </a:solidFill>
              <a:latin typeface="Cambria" panose="02040503050406030204" pitchFamily="18" charset="0"/>
              <a:cs typeface="Calibri" pitchFamily="34" charset="0"/>
            </a:endParaRPr>
          </a:p>
          <a:p>
            <a:pPr marL="520700" indent="-520700" algn="ctr" eaLnBrk="1" hangingPunct="1">
              <a:spcBef>
                <a:spcPct val="5000"/>
              </a:spcBef>
              <a:buFont typeface="Wingdings" pitchFamily="2" charset="2"/>
              <a:buNone/>
            </a:pPr>
            <a:endParaRPr lang="en-US" sz="2800" b="1" kern="0" dirty="0">
              <a:solidFill>
                <a:schemeClr val="folHlink"/>
              </a:solidFill>
              <a:latin typeface="Cambria" panose="02040503050406030204" pitchFamily="18" charset="0"/>
              <a:cs typeface="Calibri" pitchFamily="34" charset="0"/>
            </a:endParaRPr>
          </a:p>
          <a:p>
            <a:pPr marL="520700" indent="-520700" algn="ctr" eaLnBrk="1" hangingPunct="1">
              <a:spcBef>
                <a:spcPct val="5000"/>
              </a:spcBef>
              <a:buFont typeface="Wingdings" pitchFamily="2" charset="2"/>
              <a:buNone/>
            </a:pPr>
            <a:endParaRPr lang="en-US" sz="2800" b="0" kern="0" dirty="0">
              <a:solidFill>
                <a:schemeClr val="folHlink"/>
              </a:solidFill>
              <a:latin typeface="Cambria" panose="02040503050406030204" pitchFamily="18" charset="0"/>
              <a:cs typeface="Calibri" pitchFamily="34" charset="0"/>
            </a:endParaRPr>
          </a:p>
          <a:p>
            <a:pPr marL="520700" indent="-520700" algn="ctr" eaLnBrk="1" hangingPunct="1">
              <a:spcBef>
                <a:spcPct val="5000"/>
              </a:spcBef>
              <a:buFont typeface="Wingdings" pitchFamily="2" charset="2"/>
              <a:buNone/>
            </a:pPr>
            <a:endParaRPr lang="en-US" sz="2800" b="0" kern="0" dirty="0">
              <a:solidFill>
                <a:schemeClr val="folHlink"/>
              </a:solidFill>
              <a:latin typeface="Cambria" panose="02040503050406030204" pitchFamily="18" charset="0"/>
              <a:cs typeface="Calibri" pitchFamily="34" charset="0"/>
            </a:endParaRPr>
          </a:p>
        </p:txBody>
      </p:sp>
      <p:sp>
        <p:nvSpPr>
          <p:cNvPr id="6" name="Line 3"/>
          <p:cNvSpPr>
            <a:spLocks noChangeShapeType="1"/>
          </p:cNvSpPr>
          <p:nvPr/>
        </p:nvSpPr>
        <p:spPr bwMode="auto">
          <a:xfrm>
            <a:off x="0" y="1752600"/>
            <a:ext cx="9144000" cy="0"/>
          </a:xfrm>
          <a:prstGeom prst="line">
            <a:avLst/>
          </a:prstGeom>
          <a:noFill/>
          <a:ln w="38100">
            <a:solidFill>
              <a:srgbClr val="FF6600"/>
            </a:solidFill>
            <a:miter lim="800000"/>
            <a:headEnd/>
            <a:tailEnd/>
          </a:ln>
        </p:spPr>
        <p:txBody>
          <a:bodyPr wrap="none"/>
          <a:lstStyle/>
          <a:p>
            <a:endParaRPr lang="en-US" dirty="0"/>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ine 6"/>
          <p:cNvSpPr>
            <a:spLocks noChangeShapeType="1"/>
          </p:cNvSpPr>
          <p:nvPr/>
        </p:nvSpPr>
        <p:spPr bwMode="auto">
          <a:xfrm>
            <a:off x="0" y="990600"/>
            <a:ext cx="9144000" cy="0"/>
          </a:xfrm>
          <a:prstGeom prst="line">
            <a:avLst/>
          </a:prstGeom>
          <a:noFill/>
          <a:ln w="38100">
            <a:solidFill>
              <a:srgbClr val="FF6600"/>
            </a:solidFill>
            <a:miter lim="800000"/>
            <a:headEnd/>
            <a:tailEnd/>
          </a:ln>
        </p:spPr>
        <p:txBody>
          <a:bodyPr wrap="none"/>
          <a:lstStyle/>
          <a:p>
            <a:endParaRPr lang="en-US" dirty="0"/>
          </a:p>
        </p:txBody>
      </p:sp>
      <p:sp>
        <p:nvSpPr>
          <p:cNvPr id="7" name="Rectangle 3"/>
          <p:cNvSpPr>
            <a:spLocks noGrp="1" noChangeArrowheads="1"/>
          </p:cNvSpPr>
          <p:nvPr>
            <p:ph idx="4294967295"/>
          </p:nvPr>
        </p:nvSpPr>
        <p:spPr>
          <a:xfrm>
            <a:off x="0" y="188913"/>
            <a:ext cx="9144000" cy="801687"/>
          </a:xfrm>
          <a:prstGeom prst="rect">
            <a:avLst/>
          </a:prstGeom>
        </p:spPr>
        <p:txBody>
          <a:bodyPr/>
          <a:lstStyle/>
          <a:p>
            <a:pPr algn="ctr" eaLnBrk="1" hangingPunct="1">
              <a:spcBef>
                <a:spcPts val="0"/>
              </a:spcBef>
              <a:buFont typeface="Wingdings" pitchFamily="2" charset="2"/>
              <a:buNone/>
            </a:pPr>
            <a:r>
              <a:rPr lang="en-US" sz="3600" b="1" dirty="0">
                <a:solidFill>
                  <a:srgbClr val="0000FF"/>
                </a:solidFill>
                <a:latin typeface="Cambria" panose="02040503050406030204" pitchFamily="18" charset="0"/>
                <a:cs typeface="Calibri" pitchFamily="34" charset="0"/>
              </a:rPr>
              <a:t>Outline</a:t>
            </a:r>
          </a:p>
        </p:txBody>
      </p:sp>
      <p:sp>
        <p:nvSpPr>
          <p:cNvPr id="8" name="Rectangle 3"/>
          <p:cNvSpPr txBox="1">
            <a:spLocks noChangeArrowheads="1"/>
          </p:cNvSpPr>
          <p:nvPr/>
        </p:nvSpPr>
        <p:spPr bwMode="auto">
          <a:xfrm>
            <a:off x="1981200" y="1143000"/>
            <a:ext cx="6858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kumimoji="0" lang="en-US" sz="2000" i="0" u="none" strike="noStrike" kern="0" cap="none" spc="0" normalizeH="0" baseline="0" noProof="0" dirty="0">
                <a:ln>
                  <a:noFill/>
                </a:ln>
                <a:solidFill>
                  <a:schemeClr val="tx1"/>
                </a:solidFill>
                <a:effectLst/>
                <a:uLnTx/>
                <a:uFillTx/>
                <a:latin typeface="Cambria" panose="02040503050406030204" pitchFamily="18" charset="0"/>
                <a:cs typeface="Calibri" pitchFamily="34" charset="0"/>
              </a:rPr>
              <a:t>What is NSSE?</a:t>
            </a:r>
          </a:p>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kumimoji="0" lang="en-US" sz="2000" i="0" u="none" strike="noStrike" kern="0" cap="none" spc="0" normalizeH="0" baseline="0" noProof="0" dirty="0">
                <a:ln>
                  <a:noFill/>
                </a:ln>
                <a:solidFill>
                  <a:schemeClr val="tx1"/>
                </a:solidFill>
                <a:effectLst/>
                <a:uLnTx/>
                <a:uFillTx/>
                <a:latin typeface="Cambria" panose="02040503050406030204" pitchFamily="18" charset="0"/>
                <a:cs typeface="Calibri" pitchFamily="34" charset="0"/>
              </a:rPr>
              <a:t>Response Rate at UTRGV</a:t>
            </a:r>
          </a:p>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kumimoji="0" lang="en-US" sz="2000" i="0" u="none" strike="noStrike" kern="0" cap="none" spc="0" normalizeH="0" baseline="0" noProof="0" dirty="0">
                <a:ln>
                  <a:noFill/>
                </a:ln>
                <a:solidFill>
                  <a:schemeClr val="tx1"/>
                </a:solidFill>
                <a:effectLst/>
                <a:uLnTx/>
                <a:uFillTx/>
                <a:latin typeface="Cambria" panose="02040503050406030204" pitchFamily="18" charset="0"/>
                <a:cs typeface="Calibri" pitchFamily="34" charset="0"/>
              </a:rPr>
              <a:t>Four NSSE Themes for Student Engagement</a:t>
            </a:r>
          </a:p>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lang="en-US" sz="2000" kern="0" dirty="0">
                <a:solidFill>
                  <a:schemeClr val="tx1"/>
                </a:solidFill>
                <a:latin typeface="Cambria" panose="02040503050406030204" pitchFamily="18" charset="0"/>
                <a:cs typeface="Calibri" pitchFamily="34" charset="0"/>
              </a:rPr>
              <a:t>Engagement Indicators in NSSE Themes</a:t>
            </a:r>
          </a:p>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kumimoji="0" lang="en-US" sz="2000" i="0" u="none" strike="noStrike" kern="0" cap="none" spc="0" normalizeH="0" baseline="0" noProof="0" dirty="0">
                <a:ln>
                  <a:noFill/>
                </a:ln>
                <a:solidFill>
                  <a:schemeClr val="tx1"/>
                </a:solidFill>
                <a:effectLst/>
                <a:uLnTx/>
                <a:uFillTx/>
                <a:latin typeface="Cambria" panose="02040503050406030204" pitchFamily="18" charset="0"/>
                <a:cs typeface="Calibri" pitchFamily="34" charset="0"/>
              </a:rPr>
              <a:t>Performance</a:t>
            </a:r>
            <a:r>
              <a:rPr kumimoji="0" lang="en-US" sz="2000" i="0" u="none" strike="noStrike" kern="0" cap="none" spc="0" normalizeH="0" noProof="0" dirty="0">
                <a:ln>
                  <a:noFill/>
                </a:ln>
                <a:solidFill>
                  <a:schemeClr val="tx1"/>
                </a:solidFill>
                <a:effectLst/>
                <a:uLnTx/>
                <a:uFillTx/>
                <a:latin typeface="Cambria" panose="02040503050406030204" pitchFamily="18" charset="0"/>
                <a:cs typeface="Calibri" pitchFamily="34" charset="0"/>
              </a:rPr>
              <a:t> Comparisons</a:t>
            </a:r>
          </a:p>
          <a:p>
            <a:pPr marL="182880" indent="-609600" eaLnBrk="1" hangingPunct="1">
              <a:spcBef>
                <a:spcPts val="0"/>
              </a:spcBef>
              <a:spcAft>
                <a:spcPts val="1800"/>
              </a:spcAft>
              <a:buClr>
                <a:srgbClr val="006600"/>
              </a:buClr>
              <a:buSzPct val="110000"/>
              <a:buBlip>
                <a:blip r:embed="rId3"/>
              </a:buBlip>
              <a:tabLst>
                <a:tab pos="625475" algn="l"/>
                <a:tab pos="2289175" algn="l"/>
              </a:tabLst>
              <a:defRPr/>
            </a:pPr>
            <a:r>
              <a:rPr lang="en-US" sz="2000" kern="0" dirty="0">
                <a:solidFill>
                  <a:schemeClr val="tx1"/>
                </a:solidFill>
                <a:latin typeface="Cambria" panose="02040503050406030204" pitchFamily="18" charset="0"/>
                <a:cs typeface="Calibri" pitchFamily="34" charset="0"/>
              </a:rPr>
              <a:t>Satisfaction with UTRGV</a:t>
            </a:r>
          </a:p>
          <a:p>
            <a:pPr marL="182880" indent="-609600" eaLnBrk="1" hangingPunct="1">
              <a:spcBef>
                <a:spcPts val="0"/>
              </a:spcBef>
              <a:spcAft>
                <a:spcPts val="1800"/>
              </a:spcAft>
              <a:buClr>
                <a:srgbClr val="006600"/>
              </a:buClr>
              <a:buSzPct val="110000"/>
              <a:buBlip>
                <a:blip r:embed="rId3"/>
              </a:buBlip>
              <a:tabLst>
                <a:tab pos="625475" algn="l"/>
                <a:tab pos="2289175" algn="l"/>
              </a:tabLst>
              <a:defRPr/>
            </a:pPr>
            <a:r>
              <a:rPr lang="en-US" sz="2000" kern="0" dirty="0">
                <a:solidFill>
                  <a:schemeClr val="tx1"/>
                </a:solidFill>
                <a:latin typeface="Cambria" panose="02040503050406030204" pitchFamily="18" charset="0"/>
                <a:cs typeface="Calibri" pitchFamily="34" charset="0"/>
              </a:rPr>
              <a:t>Engagement Indicators in Need of Attention</a:t>
            </a:r>
          </a:p>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lang="en-US" sz="2000" kern="0" baseline="0" dirty="0">
                <a:solidFill>
                  <a:schemeClr val="tx1"/>
                </a:solidFill>
                <a:latin typeface="Cambria" panose="02040503050406030204" pitchFamily="18" charset="0"/>
                <a:cs typeface="Calibri" pitchFamily="34" charset="0"/>
              </a:rPr>
              <a:t>Recommendations</a:t>
            </a:r>
          </a:p>
          <a:p>
            <a:pPr marL="182880" marR="0" lvl="0" indent="-609600" algn="l" defTabSz="914400" rtl="0" eaLnBrk="1" fontAlgn="base" latinLnBrk="0" hangingPunct="1">
              <a:spcBef>
                <a:spcPts val="0"/>
              </a:spcBef>
              <a:spcAft>
                <a:spcPts val="1800"/>
              </a:spcAft>
              <a:buClr>
                <a:srgbClr val="006600"/>
              </a:buClr>
              <a:buSzPct val="110000"/>
              <a:buBlip>
                <a:blip r:embed="rId3"/>
              </a:buBlip>
              <a:tabLst>
                <a:tab pos="625475" algn="l"/>
                <a:tab pos="2289175" algn="l"/>
              </a:tabLst>
              <a:defRPr/>
            </a:pPr>
            <a:r>
              <a:rPr kumimoji="0" lang="en-US" sz="2000" i="0" u="none" strike="noStrike" kern="0" cap="none" spc="0" normalizeH="0" noProof="0" dirty="0">
                <a:ln>
                  <a:noFill/>
                </a:ln>
                <a:solidFill>
                  <a:schemeClr val="tx1"/>
                </a:solidFill>
                <a:effectLst/>
                <a:uLnTx/>
                <a:uFillTx/>
                <a:latin typeface="Cambria" panose="02040503050406030204" pitchFamily="18" charset="0"/>
                <a:cs typeface="Calibri" pitchFamily="34" charset="0"/>
              </a:rPr>
              <a:t>Areas to be Celebrated</a:t>
            </a:r>
            <a:endParaRPr kumimoji="0" lang="en-US" sz="2000" i="0" u="none" strike="noStrike" kern="0" cap="none" spc="0" normalizeH="0" baseline="0" noProof="0" dirty="0">
              <a:ln>
                <a:noFill/>
              </a:ln>
              <a:solidFill>
                <a:schemeClr val="tx1"/>
              </a:solidFill>
              <a:effectLst/>
              <a:uLnTx/>
              <a:uFillTx/>
              <a:latin typeface="Cambria" panose="02040503050406030204" pitchFamily="18" charset="0"/>
              <a:cs typeface="Calibri" pitchFamily="34" charset="0"/>
            </a:endParaRPr>
          </a:p>
          <a:p>
            <a:pPr marR="0" lvl="0" algn="l" defTabSz="914400" rtl="0" eaLnBrk="1" fontAlgn="base" latinLnBrk="0" hangingPunct="1">
              <a:lnSpc>
                <a:spcPct val="90000"/>
              </a:lnSpc>
              <a:spcBef>
                <a:spcPts val="0"/>
              </a:spcBef>
              <a:spcAft>
                <a:spcPts val="300"/>
              </a:spcAft>
              <a:buClr>
                <a:srgbClr val="006600"/>
              </a:buClr>
              <a:buSzPct val="150000"/>
              <a:tabLst>
                <a:tab pos="625475" algn="l"/>
                <a:tab pos="2289175" algn="l"/>
              </a:tabLst>
              <a:defRPr/>
            </a:pPr>
            <a:r>
              <a:rPr kumimoji="0" lang="en-US" sz="1400" i="0" u="none" strike="noStrike" kern="0" cap="none" spc="0" normalizeH="0" baseline="0" noProof="0" dirty="0">
                <a:ln>
                  <a:noFill/>
                </a:ln>
                <a:solidFill>
                  <a:schemeClr val="tx1"/>
                </a:solidFill>
                <a:effectLst/>
                <a:uLnTx/>
                <a:uFillTx/>
                <a:latin typeface="Cambria" panose="02040503050406030204" pitchFamily="18" charset="0"/>
                <a:cs typeface="Calibri" pitchFamily="34" charset="0"/>
              </a:rPr>
              <a:t>		</a:t>
            </a:r>
            <a:endParaRPr kumimoji="0" lang="en-US" sz="2800" i="0" u="none" strike="noStrike" kern="0" cap="none" spc="0" normalizeH="0" baseline="0" noProof="0" dirty="0">
              <a:ln>
                <a:noFill/>
              </a:ln>
              <a:solidFill>
                <a:schemeClr val="tx1"/>
              </a:solidFill>
              <a:effectLst/>
              <a:uLnTx/>
              <a:uFillTx/>
              <a:latin typeface="Cambria" panose="02040503050406030204" pitchFamily="18" charset="0"/>
              <a:cs typeface="Calibri" pitchFamily="34" charset="0"/>
            </a:endParaRPr>
          </a:p>
        </p:txBody>
      </p:sp>
    </p:spTree>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idx="4294967295"/>
          </p:nvPr>
        </p:nvSpPr>
        <p:spPr>
          <a:xfrm>
            <a:off x="0" y="152400"/>
            <a:ext cx="9144000" cy="685800"/>
          </a:xfrm>
          <a:prstGeom prst="rect">
            <a:avLst/>
          </a:prstGeom>
        </p:spPr>
        <p:txBody>
          <a:bodyPr/>
          <a:lstStyle/>
          <a:p>
            <a:pPr algn="ctr" eaLnBrk="1" hangingPunct="1"/>
            <a:r>
              <a:rPr lang="en-US" sz="3600" b="1" dirty="0">
                <a:solidFill>
                  <a:srgbClr val="0000FF"/>
                </a:solidFill>
                <a:latin typeface="Cambria" panose="02040503050406030204" pitchFamily="18" charset="0"/>
                <a:cs typeface="Calibri" pitchFamily="34" charset="0"/>
              </a:rPr>
              <a:t>What is NSSE?</a:t>
            </a:r>
          </a:p>
        </p:txBody>
      </p:sp>
      <p:sp>
        <p:nvSpPr>
          <p:cNvPr id="6" name="Line 6"/>
          <p:cNvSpPr>
            <a:spLocks noChangeShapeType="1"/>
          </p:cNvSpPr>
          <p:nvPr/>
        </p:nvSpPr>
        <p:spPr bwMode="auto">
          <a:xfrm>
            <a:off x="0" y="990600"/>
            <a:ext cx="9144000" cy="0"/>
          </a:xfrm>
          <a:prstGeom prst="line">
            <a:avLst/>
          </a:prstGeom>
          <a:noFill/>
          <a:ln w="38100">
            <a:solidFill>
              <a:srgbClr val="FF6600"/>
            </a:solidFill>
            <a:miter lim="800000"/>
            <a:headEnd/>
            <a:tailEnd/>
          </a:ln>
        </p:spPr>
        <p:txBody>
          <a:bodyPr wrap="none"/>
          <a:lstStyle/>
          <a:p>
            <a:endParaRPr lang="en-US" dirty="0"/>
          </a:p>
        </p:txBody>
      </p:sp>
      <p:sp>
        <p:nvSpPr>
          <p:cNvPr id="4" name="Rectangle 3"/>
          <p:cNvSpPr/>
          <p:nvPr/>
        </p:nvSpPr>
        <p:spPr>
          <a:xfrm>
            <a:off x="990600" y="1295400"/>
            <a:ext cx="7467600" cy="4401205"/>
          </a:xfrm>
          <a:prstGeom prst="rect">
            <a:avLst/>
          </a:prstGeom>
        </p:spPr>
        <p:txBody>
          <a:bodyPr wrap="square">
            <a:spAutoFit/>
          </a:bodyPr>
          <a:lstStyle/>
          <a:p>
            <a:pPr marL="342900" indent="-342900">
              <a:buBlip>
                <a:blip r:embed="rId3"/>
              </a:buBlip>
            </a:pPr>
            <a:r>
              <a:rPr lang="en-US" sz="2000" dirty="0">
                <a:latin typeface="Cambria" panose="02040503050406030204" pitchFamily="18" charset="0"/>
              </a:rPr>
              <a:t>The National Survey of Student Engagement (NSSE) collects information from first-year and senior students about the characteristics and quality of their undergraduate experience. It assesses the extent to which students engage in educational practices associated with high levels of learning and development. </a:t>
            </a:r>
          </a:p>
          <a:p>
            <a:pPr marL="342900" indent="-342900">
              <a:buBlip>
                <a:blip r:embed="rId3"/>
              </a:buBlip>
            </a:pPr>
            <a:endParaRPr lang="en-US" sz="2000" dirty="0">
              <a:latin typeface="Cambria" panose="02040503050406030204" pitchFamily="18" charset="0"/>
            </a:endParaRPr>
          </a:p>
          <a:p>
            <a:pPr marL="342900" indent="-342900">
              <a:buBlip>
                <a:blip r:embed="rId3"/>
              </a:buBlip>
            </a:pPr>
            <a:r>
              <a:rPr lang="en-US" sz="2000" dirty="0">
                <a:latin typeface="Cambria" panose="02040503050406030204" pitchFamily="18" charset="0"/>
              </a:rPr>
              <a:t>The results provide an estimate of how undergraduates spend their time and what they gain from attending their college or university. </a:t>
            </a:r>
          </a:p>
          <a:p>
            <a:pPr marL="342900" indent="-342900">
              <a:buBlip>
                <a:blip r:embed="rId3"/>
              </a:buBlip>
            </a:pPr>
            <a:endParaRPr lang="en-US" sz="2000" dirty="0">
              <a:latin typeface="Cambria" panose="02040503050406030204" pitchFamily="18" charset="0"/>
            </a:endParaRPr>
          </a:p>
          <a:p>
            <a:pPr marL="342900" indent="-342900">
              <a:buBlip>
                <a:blip r:embed="rId3"/>
              </a:buBlip>
            </a:pPr>
            <a:r>
              <a:rPr lang="en-US" sz="2000" dirty="0">
                <a:latin typeface="Cambria" panose="02040503050406030204" pitchFamily="18" charset="0"/>
              </a:rPr>
              <a:t>Institutions use their data to identify aspects of the undergraduate experience that can be improved through changes in policy and practice. </a:t>
            </a: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idx="4294967295"/>
          </p:nvPr>
        </p:nvSpPr>
        <p:spPr>
          <a:xfrm>
            <a:off x="0" y="152400"/>
            <a:ext cx="9144000" cy="685800"/>
          </a:xfrm>
          <a:prstGeom prst="rect">
            <a:avLst/>
          </a:prstGeom>
        </p:spPr>
        <p:txBody>
          <a:bodyPr/>
          <a:lstStyle/>
          <a:p>
            <a:pPr algn="ctr" eaLnBrk="1" hangingPunct="1"/>
            <a:r>
              <a:rPr lang="en-US" sz="3600" b="1" dirty="0">
                <a:solidFill>
                  <a:srgbClr val="0000FF"/>
                </a:solidFill>
                <a:latin typeface="Cambria" panose="02040503050406030204" pitchFamily="18" charset="0"/>
                <a:cs typeface="Calibri" pitchFamily="34" charset="0"/>
              </a:rPr>
              <a:t>Response Rate</a:t>
            </a:r>
          </a:p>
        </p:txBody>
      </p:sp>
      <p:sp>
        <p:nvSpPr>
          <p:cNvPr id="6" name="Line 6"/>
          <p:cNvSpPr>
            <a:spLocks noChangeShapeType="1"/>
          </p:cNvSpPr>
          <p:nvPr/>
        </p:nvSpPr>
        <p:spPr bwMode="auto">
          <a:xfrm>
            <a:off x="0" y="914400"/>
            <a:ext cx="9144000" cy="0"/>
          </a:xfrm>
          <a:prstGeom prst="line">
            <a:avLst/>
          </a:prstGeom>
          <a:noFill/>
          <a:ln w="38100">
            <a:solidFill>
              <a:srgbClr val="FF6600"/>
            </a:solidFill>
            <a:miter lim="800000"/>
            <a:headEnd/>
            <a:tailEnd/>
          </a:ln>
        </p:spPr>
        <p:txBody>
          <a:bodyPr wrap="none"/>
          <a:lstStyle/>
          <a:p>
            <a:endParaRPr lang="en-US" dirty="0"/>
          </a:p>
        </p:txBody>
      </p:sp>
      <p:sp>
        <p:nvSpPr>
          <p:cNvPr id="7" name="Rectangle 2"/>
          <p:cNvSpPr txBox="1">
            <a:spLocks noChangeArrowheads="1"/>
          </p:cNvSpPr>
          <p:nvPr/>
        </p:nvSpPr>
        <p:spPr>
          <a:xfrm>
            <a:off x="1752600" y="5315784"/>
            <a:ext cx="5524500" cy="1008816"/>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eaLnBrk="1" hangingPunct="1"/>
            <a:r>
              <a:rPr lang="en-US" sz="1000" b="1" i="1" kern="0" dirty="0">
                <a:solidFill>
                  <a:srgbClr val="0000CC"/>
                </a:solidFill>
                <a:latin typeface="Cambria" panose="02040503050406030204" pitchFamily="18" charset="0"/>
                <a:cs typeface="Calibri" pitchFamily="34" charset="0"/>
              </a:rPr>
              <a:t>Note: </a:t>
            </a:r>
          </a:p>
          <a:p>
            <a:pPr marL="171450" indent="-171450" eaLnBrk="1" hangingPunct="1">
              <a:buFont typeface="Arial" panose="020B0604020202020204" pitchFamily="34" charset="0"/>
              <a:buChar char="•"/>
            </a:pPr>
            <a:r>
              <a:rPr lang="en-US" sz="1000" b="1" i="1" kern="0" dirty="0">
                <a:solidFill>
                  <a:srgbClr val="0000CC"/>
                </a:solidFill>
                <a:latin typeface="Cambria" panose="02040503050406030204" pitchFamily="18" charset="0"/>
                <a:cs typeface="Calibri" pitchFamily="34" charset="0"/>
              </a:rPr>
              <a:t>UT System includes the following participants - UT Arlington, UTD, UTEP, UTSA, UT Tyler, and UT </a:t>
            </a:r>
            <a:r>
              <a:rPr lang="en-US" sz="1000" i="1" kern="0" dirty="0">
                <a:solidFill>
                  <a:srgbClr val="0000CC"/>
                </a:solidFill>
                <a:latin typeface="Cambria" panose="02040503050406030204" pitchFamily="18" charset="0"/>
                <a:cs typeface="Calibri" pitchFamily="34" charset="0"/>
              </a:rPr>
              <a:t>Permian Basin.</a:t>
            </a:r>
          </a:p>
          <a:p>
            <a:pPr marL="171450" indent="-171450" eaLnBrk="1" hangingPunct="1">
              <a:buFont typeface="Arial" panose="020B0604020202020204" pitchFamily="34" charset="0"/>
              <a:buChar char="•"/>
            </a:pPr>
            <a:r>
              <a:rPr lang="en-US" sz="1000" i="1" kern="0" dirty="0">
                <a:solidFill>
                  <a:srgbClr val="0000CC"/>
                </a:solidFill>
                <a:latin typeface="Cambria" panose="02040503050406030204" pitchFamily="18" charset="0"/>
                <a:cs typeface="Calibri" pitchFamily="34" charset="0"/>
              </a:rPr>
              <a:t>Carnegie Class includes all NSSE 2017 participants in the Carnegie Classification Doctoral Research (Moderate) category.</a:t>
            </a:r>
          </a:p>
          <a:p>
            <a:pPr marL="171450" indent="-171450" eaLnBrk="1" hangingPunct="1">
              <a:buFont typeface="Arial" panose="020B0604020202020204" pitchFamily="34" charset="0"/>
              <a:buChar char="•"/>
            </a:pPr>
            <a:r>
              <a:rPr lang="en-US" sz="1000" i="1" kern="0" dirty="0">
                <a:solidFill>
                  <a:srgbClr val="0000CC"/>
                </a:solidFill>
                <a:latin typeface="Cambria" panose="02040503050406030204" pitchFamily="18" charset="0"/>
                <a:cs typeface="Calibri" pitchFamily="34" charset="0"/>
              </a:rPr>
              <a:t>NSSE includes all other NSSE 2016 &amp; 2017 U.S. participants.</a:t>
            </a:r>
          </a:p>
          <a:p>
            <a:pPr eaLnBrk="1" hangingPunct="1"/>
            <a:endParaRPr lang="en-US" sz="1000" b="1" i="1" kern="0" dirty="0">
              <a:solidFill>
                <a:srgbClr val="0000CC"/>
              </a:solidFill>
              <a:latin typeface="Cambria" panose="02040503050406030204" pitchFamily="18" charset="0"/>
              <a:cs typeface="Calibri"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val="118157615"/>
              </p:ext>
            </p:extLst>
          </p:nvPr>
        </p:nvGraphicFramePr>
        <p:xfrm>
          <a:off x="1143000" y="990600"/>
          <a:ext cx="6781800" cy="43251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71709414"/>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idx="4294967295"/>
          </p:nvPr>
        </p:nvSpPr>
        <p:spPr>
          <a:xfrm>
            <a:off x="0" y="228601"/>
            <a:ext cx="9144000" cy="685800"/>
          </a:xfrm>
          <a:prstGeom prst="rect">
            <a:avLst/>
          </a:prstGeom>
        </p:spPr>
        <p:txBody>
          <a:bodyPr/>
          <a:lstStyle/>
          <a:p>
            <a:pPr algn="ctr" eaLnBrk="1" hangingPunct="1"/>
            <a:r>
              <a:rPr lang="en-US" sz="2800" b="1" dirty="0">
                <a:solidFill>
                  <a:srgbClr val="0000FF"/>
                </a:solidFill>
                <a:latin typeface="Cambria" panose="02040503050406030204" pitchFamily="18" charset="0"/>
                <a:cs typeface="Calibri" pitchFamily="34" charset="0"/>
              </a:rPr>
              <a:t>Four NSSE Themes for Student Engagement</a:t>
            </a:r>
          </a:p>
        </p:txBody>
      </p:sp>
      <p:sp>
        <p:nvSpPr>
          <p:cNvPr id="8" name="Line 4"/>
          <p:cNvSpPr>
            <a:spLocks noChangeShapeType="1"/>
          </p:cNvSpPr>
          <p:nvPr/>
        </p:nvSpPr>
        <p:spPr bwMode="auto">
          <a:xfrm>
            <a:off x="0" y="914400"/>
            <a:ext cx="9144000" cy="0"/>
          </a:xfrm>
          <a:prstGeom prst="line">
            <a:avLst/>
          </a:prstGeom>
          <a:noFill/>
          <a:ln w="38100">
            <a:solidFill>
              <a:srgbClr val="FF6600"/>
            </a:solidFill>
            <a:miter lim="800000"/>
            <a:headEnd/>
            <a:tailEnd/>
          </a:ln>
        </p:spPr>
        <p:txBody>
          <a:bodyPr wrap="none"/>
          <a:lstStyle/>
          <a:p>
            <a:endParaRPr lang="en-US" dirty="0"/>
          </a:p>
        </p:txBody>
      </p:sp>
      <p:graphicFrame>
        <p:nvGraphicFramePr>
          <p:cNvPr id="4" name="Group 3"/>
          <p:cNvGraphicFramePr>
            <a:graphicFrameLocks noGrp="1"/>
          </p:cNvGraphicFramePr>
          <p:nvPr>
            <p:extLst>
              <p:ext uri="{D42A27DB-BD31-4B8C-83A1-F6EECF244321}">
                <p14:modId xmlns:p14="http://schemas.microsoft.com/office/powerpoint/2010/main" val="2774447045"/>
              </p:ext>
            </p:extLst>
          </p:nvPr>
        </p:nvGraphicFramePr>
        <p:xfrm>
          <a:off x="1295400" y="1677880"/>
          <a:ext cx="2895600" cy="1767826"/>
        </p:xfrm>
        <a:graphic>
          <a:graphicData uri="http://schemas.openxmlformats.org/drawingml/2006/table">
            <a:tbl>
              <a:tblPr>
                <a:effectLst>
                  <a:outerShdw blurRad="50800" dist="38100" dir="2700000" algn="tl" rotWithShape="0">
                    <a:prstClr val="black">
                      <a:alpha val="40000"/>
                    </a:prstClr>
                  </a:outerShdw>
                </a:effectLst>
              </a:tblPr>
              <a:tblGrid>
                <a:gridCol w="2895600">
                  <a:extLst>
                    <a:ext uri="{9D8B030D-6E8A-4147-A177-3AD203B41FA5}">
                      <a16:colId xmlns:a16="http://schemas.microsoft.com/office/drawing/2014/main" val="20000"/>
                    </a:ext>
                  </a:extLst>
                </a:gridCol>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a:ln>
                            <a:noFill/>
                          </a:ln>
                          <a:solidFill>
                            <a:schemeClr val="tx1"/>
                          </a:solidFill>
                          <a:effectLst/>
                          <a:latin typeface="Times New Roman" pitchFamily="18" charset="0"/>
                          <a:cs typeface="Times New Roman" pitchFamily="18" charset="0"/>
                        </a:rPr>
                        <a:t>Academic Challenge </a:t>
                      </a:r>
                      <a:endParaRPr kumimoji="0" lang="en-US" sz="1800" b="0" i="0" u="none" strike="noStrike" cap="none" normalizeH="0" baseline="0" dirty="0">
                        <a:ln>
                          <a:noFill/>
                        </a:ln>
                        <a:solidFill>
                          <a:schemeClr val="tx1"/>
                        </a:solidFill>
                        <a:effectLst/>
                        <a:latin typeface="Arial"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11580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Challenging intellectual and creative work is central to student learning and collegiate quality. Colleges and universities promote student learning by challenging and supporting them to engage in various forms of deep learning. Four Engagement Indicators are part of this theme: </a:t>
                      </a:r>
                      <a:r>
                        <a:rPr kumimoji="0" lang="en-US" sz="10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Higher-Order Learning, Reflective &amp; Integrative Learning, Learning Strategies, </a:t>
                      </a:r>
                      <a:r>
                        <a:rPr kumimoji="0" lang="en-US" sz="1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and </a:t>
                      </a:r>
                      <a:r>
                        <a:rPr kumimoji="0" lang="en-US" sz="10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Quantitative Reasoning. </a:t>
                      </a:r>
                      <a:endParaRPr kumimoji="0" lang="en-US" sz="1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T="45713" marB="4571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5" name="Group 11"/>
          <p:cNvGraphicFramePr>
            <a:graphicFrameLocks noGrp="1"/>
          </p:cNvGraphicFramePr>
          <p:nvPr>
            <p:extLst>
              <p:ext uri="{D42A27DB-BD31-4B8C-83A1-F6EECF244321}">
                <p14:modId xmlns:p14="http://schemas.microsoft.com/office/powerpoint/2010/main" val="1969128870"/>
              </p:ext>
            </p:extLst>
          </p:nvPr>
        </p:nvGraphicFramePr>
        <p:xfrm>
          <a:off x="4495800" y="3963880"/>
          <a:ext cx="2895600" cy="1371600"/>
        </p:xfrm>
        <a:graphic>
          <a:graphicData uri="http://schemas.openxmlformats.org/drawingml/2006/table">
            <a:tbl>
              <a:tblPr>
                <a:effectLst>
                  <a:outerShdw blurRad="50800" dist="38100" dir="2700000" algn="tl" rotWithShape="0">
                    <a:prstClr val="black">
                      <a:alpha val="40000"/>
                    </a:prstClr>
                  </a:outerShdw>
                </a:effectLst>
              </a:tblPr>
              <a:tblGrid>
                <a:gridCol w="2895600">
                  <a:extLst>
                    <a:ext uri="{9D8B030D-6E8A-4147-A177-3AD203B41FA5}">
                      <a16:colId xmlns:a16="http://schemas.microsoft.com/office/drawing/2014/main" val="20000"/>
                    </a:ext>
                  </a:extLst>
                </a:gridCol>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a:ln>
                            <a:noFill/>
                          </a:ln>
                          <a:solidFill>
                            <a:schemeClr val="tx1"/>
                          </a:solidFill>
                          <a:effectLst/>
                          <a:latin typeface="Times New Roman" pitchFamily="18" charset="0"/>
                          <a:cs typeface="Times New Roman" pitchFamily="18" charset="0"/>
                        </a:rPr>
                        <a:t>Campus Environment</a:t>
                      </a:r>
                      <a:endParaRPr kumimoji="0" lang="en-US" sz="1800" b="0" i="0" u="none" strike="noStrike" cap="none" normalizeH="0" baseline="0" dirty="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914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Students benefit and are more satisfied in supportive settings that cultivate positive relationships among students, faculty, and staff. Two Engagement Indicators investigate this theme: </a:t>
                      </a:r>
                      <a:r>
                        <a:rPr kumimoji="0" lang="en-US" sz="10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Quality of Interactions </a:t>
                      </a:r>
                      <a:r>
                        <a:rPr kumimoji="0" lang="en-US" sz="1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and </a:t>
                      </a:r>
                      <a:r>
                        <a:rPr kumimoji="0" lang="en-US" sz="1000" b="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Supportive Environment</a:t>
                      </a:r>
                      <a:r>
                        <a:rPr kumimoji="0" lang="en-US" sz="1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6" name="Group 19"/>
          <p:cNvGraphicFramePr>
            <a:graphicFrameLocks noGrp="1"/>
          </p:cNvGraphicFramePr>
          <p:nvPr>
            <p:extLst>
              <p:ext uri="{D42A27DB-BD31-4B8C-83A1-F6EECF244321}">
                <p14:modId xmlns:p14="http://schemas.microsoft.com/office/powerpoint/2010/main" val="294267305"/>
              </p:ext>
            </p:extLst>
          </p:nvPr>
        </p:nvGraphicFramePr>
        <p:xfrm>
          <a:off x="1295400" y="3735280"/>
          <a:ext cx="2895600" cy="1615412"/>
        </p:xfrm>
        <a:graphic>
          <a:graphicData uri="http://schemas.openxmlformats.org/drawingml/2006/table">
            <a:tbl>
              <a:tblPr>
                <a:effectLst>
                  <a:outerShdw blurRad="50800" dist="38100" dir="2700000" algn="tl" rotWithShape="0">
                    <a:prstClr val="black">
                      <a:alpha val="40000"/>
                    </a:prstClr>
                  </a:outerShdw>
                </a:effectLst>
              </a:tblPr>
              <a:tblGrid>
                <a:gridCol w="2895600">
                  <a:extLst>
                    <a:ext uri="{9D8B030D-6E8A-4147-A177-3AD203B41FA5}">
                      <a16:colId xmlns:a16="http://schemas.microsoft.com/office/drawing/2014/main" val="20000"/>
                    </a:ext>
                  </a:extLst>
                </a:gridCol>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a:ln>
                            <a:noFill/>
                          </a:ln>
                          <a:solidFill>
                            <a:schemeClr val="tx1"/>
                          </a:solidFill>
                          <a:effectLst/>
                          <a:latin typeface="Times New Roman" pitchFamily="18" charset="0"/>
                          <a:cs typeface="Times New Roman" pitchFamily="18" charset="0"/>
                        </a:rPr>
                        <a:t>Learning with Peers</a:t>
                      </a:r>
                      <a:endParaRPr kumimoji="0" lang="en-US" sz="1800" b="0" i="0" u="none" strike="noStrike" cap="none" normalizeH="0" baseline="0" dirty="0">
                        <a:ln>
                          <a:noFill/>
                        </a:ln>
                        <a:solidFill>
                          <a:schemeClr val="tx1"/>
                        </a:solidFill>
                        <a:effectLst/>
                        <a:latin typeface="Arial"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103599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cs typeface="Times New Roman" pitchFamily="18" charset="0"/>
                        </a:rPr>
                        <a:t>Collaborating with others in mastering difficult material and developing interpersonal and social competence prepare students to deal with complex, unscripted problems they will encounter during and after college. Two Engagement Indicators make up this theme: </a:t>
                      </a:r>
                      <a:r>
                        <a:rPr kumimoji="0" lang="en-US" sz="1000" b="0" i="1" u="none" strike="noStrike" cap="none" normalizeH="0" baseline="0" dirty="0">
                          <a:ln>
                            <a:noFill/>
                          </a:ln>
                          <a:solidFill>
                            <a:schemeClr val="tx1"/>
                          </a:solidFill>
                          <a:effectLst/>
                          <a:latin typeface="Times New Roman" pitchFamily="18" charset="0"/>
                          <a:cs typeface="Times New Roman" pitchFamily="18" charset="0"/>
                        </a:rPr>
                        <a:t>Collaborative Learning </a:t>
                      </a:r>
                      <a:r>
                        <a:rPr kumimoji="0" lang="en-US" sz="1000" b="0" i="0" u="none" strike="noStrike" cap="none" normalizeH="0" baseline="0" dirty="0">
                          <a:ln>
                            <a:noFill/>
                          </a:ln>
                          <a:solidFill>
                            <a:schemeClr val="tx1"/>
                          </a:solidFill>
                          <a:effectLst/>
                          <a:latin typeface="Times New Roman" pitchFamily="18" charset="0"/>
                          <a:cs typeface="Times New Roman" pitchFamily="18" charset="0"/>
                        </a:rPr>
                        <a:t>and </a:t>
                      </a:r>
                      <a:r>
                        <a:rPr kumimoji="0" lang="en-US" sz="1000" b="0" i="1" u="none" strike="noStrike" cap="none" normalizeH="0" baseline="0" dirty="0">
                          <a:ln>
                            <a:noFill/>
                          </a:ln>
                          <a:solidFill>
                            <a:schemeClr val="tx1"/>
                          </a:solidFill>
                          <a:effectLst/>
                          <a:latin typeface="Times New Roman" pitchFamily="18" charset="0"/>
                          <a:cs typeface="Times New Roman" pitchFamily="18" charset="0"/>
                        </a:rPr>
                        <a:t>Discussions with Diverse Others. </a:t>
                      </a:r>
                      <a:endParaRPr kumimoji="0" lang="en-US" sz="1800" b="0" i="0" u="none" strike="noStrike" cap="none" normalizeH="0" baseline="0" dirty="0">
                        <a:ln>
                          <a:noFill/>
                        </a:ln>
                        <a:solidFill>
                          <a:schemeClr val="tx1"/>
                        </a:solidFill>
                        <a:effectLst/>
                        <a:latin typeface="Arial" charset="0"/>
                      </a:endParaRPr>
                    </a:p>
                  </a:txBody>
                  <a:tcPr marT="45706" marB="4570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7" name="Group 35"/>
          <p:cNvGraphicFramePr>
            <a:graphicFrameLocks noGrp="1"/>
          </p:cNvGraphicFramePr>
          <p:nvPr>
            <p:extLst>
              <p:ext uri="{D42A27DB-BD31-4B8C-83A1-F6EECF244321}">
                <p14:modId xmlns:p14="http://schemas.microsoft.com/office/powerpoint/2010/main" val="2663620860"/>
              </p:ext>
            </p:extLst>
          </p:nvPr>
        </p:nvGraphicFramePr>
        <p:xfrm>
          <a:off x="4495800" y="1601680"/>
          <a:ext cx="2895600" cy="2072630"/>
        </p:xfrm>
        <a:graphic>
          <a:graphicData uri="http://schemas.openxmlformats.org/drawingml/2006/table">
            <a:tbl>
              <a:tblPr>
                <a:effectLst>
                  <a:outerShdw blurRad="50800" dist="38100" dir="2700000" algn="tl" rotWithShape="0">
                    <a:prstClr val="black">
                      <a:alpha val="40000"/>
                    </a:prstClr>
                  </a:outerShdw>
                </a:effectLst>
              </a:tblPr>
              <a:tblGrid>
                <a:gridCol w="2895600">
                  <a:extLst>
                    <a:ext uri="{9D8B030D-6E8A-4147-A177-3AD203B41FA5}">
                      <a16:colId xmlns:a16="http://schemas.microsoft.com/office/drawing/2014/main" val="20000"/>
                    </a:ext>
                  </a:extLst>
                </a:gridCol>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a:ln>
                            <a:noFill/>
                          </a:ln>
                          <a:solidFill>
                            <a:schemeClr val="tx1"/>
                          </a:solidFill>
                          <a:effectLst/>
                          <a:latin typeface="Times New Roman" pitchFamily="18" charset="0"/>
                          <a:cs typeface="Times New Roman" pitchFamily="18" charset="0"/>
                        </a:rPr>
                        <a:t>Experiences with Faculty</a:t>
                      </a:r>
                      <a:endParaRPr kumimoji="0" lang="en-US" sz="1800" b="0" i="0" u="none" strike="noStrike" cap="none" normalizeH="0" baseline="0" dirty="0">
                        <a:ln>
                          <a:noFill/>
                        </a:ln>
                        <a:solidFill>
                          <a:schemeClr val="tx1"/>
                        </a:solidFill>
                        <a:effectLst/>
                        <a:latin typeface="Arial"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146287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Times New Roman" pitchFamily="18" charset="0"/>
                          <a:cs typeface="Times New Roman" pitchFamily="18" charset="0"/>
                        </a:rPr>
                        <a:t>Students learn firsthand how experts think about and solve problems by interacting with faculty members inside and outside of instructional settings. As a result, faculty become role models, mentors, and guides for lifelong learning. In addition, effective teaching requires that faculty deliver course material and provide feedback in student-centered ways. Two Engagement Indicators investigate this theme: </a:t>
                      </a:r>
                      <a:r>
                        <a:rPr kumimoji="0" lang="en-US" sz="1000" b="0" i="1" u="none" strike="noStrike" cap="none" normalizeH="0" baseline="0" dirty="0">
                          <a:ln>
                            <a:noFill/>
                          </a:ln>
                          <a:solidFill>
                            <a:schemeClr val="tx1"/>
                          </a:solidFill>
                          <a:effectLst/>
                          <a:latin typeface="Times New Roman" pitchFamily="18" charset="0"/>
                          <a:cs typeface="Times New Roman" pitchFamily="18" charset="0"/>
                        </a:rPr>
                        <a:t>Student-Faculty Interaction</a:t>
                      </a:r>
                      <a:r>
                        <a:rPr kumimoji="0" lang="en-US" sz="1000" b="0" i="0" u="none" strike="noStrike" cap="none" normalizeH="0" baseline="0" dirty="0">
                          <a:ln>
                            <a:noFill/>
                          </a:ln>
                          <a:solidFill>
                            <a:schemeClr val="tx1"/>
                          </a:solidFill>
                          <a:effectLst/>
                          <a:latin typeface="Times New Roman" pitchFamily="18" charset="0"/>
                          <a:cs typeface="Times New Roman" pitchFamily="18" charset="0"/>
                        </a:rPr>
                        <a:t> and </a:t>
                      </a:r>
                      <a:r>
                        <a:rPr kumimoji="0" lang="en-US" sz="1000" b="0" i="1" u="none" strike="noStrike" cap="none" normalizeH="0" baseline="0" dirty="0">
                          <a:ln>
                            <a:noFill/>
                          </a:ln>
                          <a:solidFill>
                            <a:schemeClr val="tx1"/>
                          </a:solidFill>
                          <a:effectLst/>
                          <a:latin typeface="Times New Roman" pitchFamily="18" charset="0"/>
                          <a:cs typeface="Times New Roman" pitchFamily="18" charset="0"/>
                        </a:rPr>
                        <a:t>Effective Teaching Practices. </a:t>
                      </a:r>
                      <a:endParaRPr kumimoji="0" lang="en-US" sz="1800" b="0" i="0" u="none" strike="noStrike" cap="none" normalizeH="0" baseline="0" dirty="0">
                        <a:ln>
                          <a:noFill/>
                        </a:ln>
                        <a:solidFill>
                          <a:schemeClr val="tx1"/>
                        </a:solidFill>
                        <a:effectLst/>
                        <a:latin typeface="Arial"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18374586"/>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6"/>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7"/>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56" presetClass="path" presetSubtype="0" accel="50000" decel="50000" fill="hold" nodeType="withEffect">
                                  <p:stCondLst>
                                    <p:cond delay="0"/>
                                  </p:stCondLst>
                                  <p:childTnLst>
                                    <p:animMotion origin="layout" path="M 3.88889E-6 -1.85185E-6 L 0.29704 0.12222 " pathEditMode="relative" rAng="0" ptsTypes="AA">
                                      <p:cBhvr>
                                        <p:cTn id="18" dur="2000" spd="-100000" fill="hold"/>
                                        <p:tgtEl>
                                          <p:spTgt spid="4"/>
                                        </p:tgtEl>
                                        <p:attrNameLst>
                                          <p:attrName>ppt_x</p:attrName>
                                          <p:attrName>ppt_y</p:attrName>
                                        </p:attrNameLst>
                                      </p:cBhvr>
                                      <p:rCtr x="14800" y="6100"/>
                                    </p:animMotion>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56" presetClass="path" presetSubtype="0" accel="50000" decel="50000" fill="hold" nodeType="withEffect">
                                  <p:stCondLst>
                                    <p:cond delay="0"/>
                                  </p:stCondLst>
                                  <p:childTnLst>
                                    <p:animMotion origin="layout" path="M 4.44444E-6 4.81481E-6 L -0.31303 0.08888 " pathEditMode="relative" rAng="0" ptsTypes="AA">
                                      <p:cBhvr>
                                        <p:cTn id="24" dur="2000" spd="-100000" fill="hold"/>
                                        <p:tgtEl>
                                          <p:spTgt spid="5"/>
                                        </p:tgtEl>
                                        <p:attrNameLst>
                                          <p:attrName>ppt_x</p:attrName>
                                          <p:attrName>ppt_y</p:attrName>
                                        </p:attrNameLst>
                                      </p:cBhvr>
                                      <p:rCtr x="-15700" y="4400"/>
                                    </p:animMotion>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49" presetClass="path" presetSubtype="0" accel="50000" decel="50000" fill="hold" nodeType="withEffect">
                                  <p:stCondLst>
                                    <p:cond delay="0"/>
                                  </p:stCondLst>
                                  <p:childTnLst>
                                    <p:animMotion origin="layout" path="M -5.55556E-7 2.22222E-6 L 0.2901 -0.22871 " pathEditMode="relative" rAng="0" ptsTypes="AA">
                                      <p:cBhvr>
                                        <p:cTn id="30" dur="2000" spd="-100000" fill="hold"/>
                                        <p:tgtEl>
                                          <p:spTgt spid="6"/>
                                        </p:tgtEl>
                                        <p:attrNameLst>
                                          <p:attrName>ppt_x</p:attrName>
                                          <p:attrName>ppt_y</p:attrName>
                                        </p:attrNameLst>
                                      </p:cBhvr>
                                      <p:rCtr x="14500" y="-11400"/>
                                    </p:animMotion>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idx="4294967295"/>
          </p:nvPr>
        </p:nvSpPr>
        <p:spPr>
          <a:xfrm>
            <a:off x="0" y="228601"/>
            <a:ext cx="9144000" cy="685800"/>
          </a:xfrm>
          <a:prstGeom prst="rect">
            <a:avLst/>
          </a:prstGeom>
        </p:spPr>
        <p:txBody>
          <a:bodyPr/>
          <a:lstStyle/>
          <a:p>
            <a:pPr algn="ctr" eaLnBrk="1" hangingPunct="1"/>
            <a:r>
              <a:rPr lang="en-US" sz="2800" b="1" dirty="0">
                <a:solidFill>
                  <a:srgbClr val="0000FF"/>
                </a:solidFill>
                <a:latin typeface="Cambria" panose="02040503050406030204" pitchFamily="18" charset="0"/>
                <a:cs typeface="Calibri" pitchFamily="34" charset="0"/>
              </a:rPr>
              <a:t>Engagement Indicators in NSSE Themes</a:t>
            </a:r>
          </a:p>
        </p:txBody>
      </p:sp>
      <p:sp>
        <p:nvSpPr>
          <p:cNvPr id="8" name="Line 4"/>
          <p:cNvSpPr>
            <a:spLocks noChangeShapeType="1"/>
          </p:cNvSpPr>
          <p:nvPr/>
        </p:nvSpPr>
        <p:spPr bwMode="auto">
          <a:xfrm>
            <a:off x="0" y="914400"/>
            <a:ext cx="9144000" cy="0"/>
          </a:xfrm>
          <a:prstGeom prst="line">
            <a:avLst/>
          </a:prstGeom>
          <a:noFill/>
          <a:ln w="38100">
            <a:solidFill>
              <a:srgbClr val="FF6600"/>
            </a:solidFill>
            <a:miter lim="800000"/>
            <a:headEnd/>
            <a:tailEnd/>
          </a:ln>
        </p:spPr>
        <p:txBody>
          <a:bodyPr wrap="none"/>
          <a:lstStyle/>
          <a:p>
            <a:endParaRPr lang="en-US" dirty="0"/>
          </a:p>
        </p:txBody>
      </p:sp>
      <p:grpSp>
        <p:nvGrpSpPr>
          <p:cNvPr id="10" name="Group 9"/>
          <p:cNvGrpSpPr/>
          <p:nvPr/>
        </p:nvGrpSpPr>
        <p:grpSpPr>
          <a:xfrm>
            <a:off x="1579826" y="1386134"/>
            <a:ext cx="1442144" cy="4064000"/>
            <a:chOff x="921" y="0"/>
            <a:chExt cx="1442144" cy="4064000"/>
          </a:xfrm>
        </p:grpSpPr>
        <p:sp>
          <p:nvSpPr>
            <p:cNvPr id="20" name="Rounded Rectangle 19"/>
            <p:cNvSpPr/>
            <p:nvPr/>
          </p:nvSpPr>
          <p:spPr>
            <a:xfrm>
              <a:off x="921" y="0"/>
              <a:ext cx="1442144" cy="4064000"/>
            </a:xfrm>
            <a:prstGeom prst="roundRect">
              <a:avLst>
                <a:gd name="adj" fmla="val 10000"/>
              </a:avLst>
            </a:prstGeom>
          </p:spPr>
          <p:style>
            <a:lnRef idx="0">
              <a:schemeClr val="dk1">
                <a:hueOff val="0"/>
                <a:satOff val="0"/>
                <a:lumOff val="0"/>
                <a:alphaOff val="0"/>
              </a:schemeClr>
            </a:lnRef>
            <a:fillRef idx="1">
              <a:schemeClr val="dk1">
                <a:tint val="40000"/>
                <a:hueOff val="0"/>
                <a:satOff val="0"/>
                <a:lumOff val="0"/>
                <a:alphaOff val="0"/>
              </a:schemeClr>
            </a:fillRef>
            <a:effectRef idx="1">
              <a:schemeClr val="dk1">
                <a:tint val="40000"/>
                <a:hueOff val="0"/>
                <a:satOff val="0"/>
                <a:lumOff val="0"/>
                <a:alphaOff val="0"/>
              </a:schemeClr>
            </a:effectRef>
            <a:fontRef idx="minor">
              <a:schemeClr val="dk1">
                <a:hueOff val="0"/>
                <a:satOff val="0"/>
                <a:lumOff val="0"/>
                <a:alphaOff val="0"/>
              </a:schemeClr>
            </a:fontRef>
          </p:style>
        </p:sp>
        <p:sp>
          <p:nvSpPr>
            <p:cNvPr id="21" name="Rounded Rectangle 4"/>
            <p:cNvSpPr txBox="1"/>
            <p:nvPr/>
          </p:nvSpPr>
          <p:spPr>
            <a:xfrm>
              <a:off x="921" y="0"/>
              <a:ext cx="1442144"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i="1" kern="1200" dirty="0">
                  <a:latin typeface="Cambria" panose="02040503050406030204" pitchFamily="18" charset="0"/>
                </a:rPr>
                <a:t>Academic Challenge</a:t>
              </a:r>
            </a:p>
          </p:txBody>
        </p:sp>
      </p:grpSp>
      <p:grpSp>
        <p:nvGrpSpPr>
          <p:cNvPr id="11" name="Group 10"/>
          <p:cNvGrpSpPr/>
          <p:nvPr/>
        </p:nvGrpSpPr>
        <p:grpSpPr>
          <a:xfrm>
            <a:off x="3103090" y="1397000"/>
            <a:ext cx="1442144" cy="4064000"/>
            <a:chOff x="1551775" y="0"/>
            <a:chExt cx="1442144" cy="4064000"/>
          </a:xfrm>
        </p:grpSpPr>
        <p:sp>
          <p:nvSpPr>
            <p:cNvPr id="18" name="Rounded Rectangle 17"/>
            <p:cNvSpPr/>
            <p:nvPr/>
          </p:nvSpPr>
          <p:spPr>
            <a:xfrm>
              <a:off x="1551775" y="0"/>
              <a:ext cx="1442144" cy="4064000"/>
            </a:xfrm>
            <a:prstGeom prst="roundRect">
              <a:avLst>
                <a:gd name="adj" fmla="val 10000"/>
              </a:avLst>
            </a:prstGeom>
          </p:spPr>
          <p:style>
            <a:lnRef idx="0">
              <a:schemeClr val="dk1">
                <a:hueOff val="0"/>
                <a:satOff val="0"/>
                <a:lumOff val="0"/>
                <a:alphaOff val="0"/>
              </a:schemeClr>
            </a:lnRef>
            <a:fillRef idx="1">
              <a:schemeClr val="dk1">
                <a:tint val="40000"/>
                <a:hueOff val="0"/>
                <a:satOff val="0"/>
                <a:lumOff val="0"/>
                <a:alphaOff val="0"/>
              </a:schemeClr>
            </a:fillRef>
            <a:effectRef idx="1">
              <a:schemeClr val="dk1">
                <a:tint val="40000"/>
                <a:hueOff val="0"/>
                <a:satOff val="0"/>
                <a:lumOff val="0"/>
                <a:alphaOff val="0"/>
              </a:schemeClr>
            </a:effectRef>
            <a:fontRef idx="minor">
              <a:schemeClr val="dk1">
                <a:hueOff val="0"/>
                <a:satOff val="0"/>
                <a:lumOff val="0"/>
                <a:alphaOff val="0"/>
              </a:schemeClr>
            </a:fontRef>
          </p:style>
        </p:sp>
        <p:sp>
          <p:nvSpPr>
            <p:cNvPr id="19" name="Rounded Rectangle 6"/>
            <p:cNvSpPr txBox="1"/>
            <p:nvPr/>
          </p:nvSpPr>
          <p:spPr>
            <a:xfrm>
              <a:off x="1551775" y="0"/>
              <a:ext cx="1442144"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i="1" kern="1200" dirty="0">
                  <a:latin typeface="Cambria" panose="02040503050406030204" pitchFamily="18" charset="0"/>
                </a:rPr>
                <a:t>Learning with Peers</a:t>
              </a:r>
            </a:p>
          </p:txBody>
        </p:sp>
      </p:grpSp>
      <p:grpSp>
        <p:nvGrpSpPr>
          <p:cNvPr id="12" name="Group 11"/>
          <p:cNvGrpSpPr/>
          <p:nvPr/>
        </p:nvGrpSpPr>
        <p:grpSpPr>
          <a:xfrm>
            <a:off x="4626355" y="1397000"/>
            <a:ext cx="1442144" cy="4064000"/>
            <a:chOff x="3102080" y="0"/>
            <a:chExt cx="1442144" cy="4064000"/>
          </a:xfrm>
        </p:grpSpPr>
        <p:sp>
          <p:nvSpPr>
            <p:cNvPr id="16" name="Rounded Rectangle 15"/>
            <p:cNvSpPr/>
            <p:nvPr/>
          </p:nvSpPr>
          <p:spPr>
            <a:xfrm>
              <a:off x="3102080" y="0"/>
              <a:ext cx="1442144" cy="4064000"/>
            </a:xfrm>
            <a:prstGeom prst="roundRect">
              <a:avLst>
                <a:gd name="adj" fmla="val 10000"/>
              </a:avLst>
            </a:prstGeom>
          </p:spPr>
          <p:style>
            <a:lnRef idx="0">
              <a:schemeClr val="dk1">
                <a:hueOff val="0"/>
                <a:satOff val="0"/>
                <a:lumOff val="0"/>
                <a:alphaOff val="0"/>
              </a:schemeClr>
            </a:lnRef>
            <a:fillRef idx="1">
              <a:schemeClr val="dk1">
                <a:tint val="40000"/>
                <a:hueOff val="0"/>
                <a:satOff val="0"/>
                <a:lumOff val="0"/>
                <a:alphaOff val="0"/>
              </a:schemeClr>
            </a:fillRef>
            <a:effectRef idx="1">
              <a:schemeClr val="dk1">
                <a:tint val="40000"/>
                <a:hueOff val="0"/>
                <a:satOff val="0"/>
                <a:lumOff val="0"/>
                <a:alphaOff val="0"/>
              </a:schemeClr>
            </a:effectRef>
            <a:fontRef idx="minor">
              <a:schemeClr val="dk1">
                <a:hueOff val="0"/>
                <a:satOff val="0"/>
                <a:lumOff val="0"/>
                <a:alphaOff val="0"/>
              </a:schemeClr>
            </a:fontRef>
          </p:style>
        </p:sp>
        <p:sp>
          <p:nvSpPr>
            <p:cNvPr id="17" name="Rounded Rectangle 8"/>
            <p:cNvSpPr txBox="1"/>
            <p:nvPr/>
          </p:nvSpPr>
          <p:spPr>
            <a:xfrm>
              <a:off x="3102080" y="0"/>
              <a:ext cx="1442144"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i="1" kern="1200" dirty="0">
                  <a:latin typeface="Cambria" panose="02040503050406030204" pitchFamily="18" charset="0"/>
                </a:rPr>
                <a:t>Experiences with Faculty</a:t>
              </a:r>
            </a:p>
          </p:txBody>
        </p:sp>
      </p:grpSp>
      <p:grpSp>
        <p:nvGrpSpPr>
          <p:cNvPr id="13" name="Group 12"/>
          <p:cNvGrpSpPr/>
          <p:nvPr/>
        </p:nvGrpSpPr>
        <p:grpSpPr>
          <a:xfrm>
            <a:off x="6176660" y="1397000"/>
            <a:ext cx="1442144" cy="4064000"/>
            <a:chOff x="4652385" y="0"/>
            <a:chExt cx="1442144" cy="4064000"/>
          </a:xfrm>
        </p:grpSpPr>
        <p:sp>
          <p:nvSpPr>
            <p:cNvPr id="14" name="Rounded Rectangle 13"/>
            <p:cNvSpPr/>
            <p:nvPr/>
          </p:nvSpPr>
          <p:spPr>
            <a:xfrm>
              <a:off x="4652385" y="0"/>
              <a:ext cx="1442144" cy="4064000"/>
            </a:xfrm>
            <a:prstGeom prst="roundRect">
              <a:avLst>
                <a:gd name="adj" fmla="val 10000"/>
              </a:avLst>
            </a:prstGeom>
          </p:spPr>
          <p:style>
            <a:lnRef idx="0">
              <a:schemeClr val="dk1">
                <a:hueOff val="0"/>
                <a:satOff val="0"/>
                <a:lumOff val="0"/>
                <a:alphaOff val="0"/>
              </a:schemeClr>
            </a:lnRef>
            <a:fillRef idx="1">
              <a:schemeClr val="dk1">
                <a:tint val="40000"/>
                <a:hueOff val="0"/>
                <a:satOff val="0"/>
                <a:lumOff val="0"/>
                <a:alphaOff val="0"/>
              </a:schemeClr>
            </a:fillRef>
            <a:effectRef idx="1">
              <a:schemeClr val="dk1">
                <a:tint val="40000"/>
                <a:hueOff val="0"/>
                <a:satOff val="0"/>
                <a:lumOff val="0"/>
                <a:alphaOff val="0"/>
              </a:schemeClr>
            </a:effectRef>
            <a:fontRef idx="minor">
              <a:schemeClr val="dk1">
                <a:hueOff val="0"/>
                <a:satOff val="0"/>
                <a:lumOff val="0"/>
                <a:alphaOff val="0"/>
              </a:schemeClr>
            </a:fontRef>
          </p:style>
        </p:sp>
        <p:sp>
          <p:nvSpPr>
            <p:cNvPr id="15" name="Rounded Rectangle 10"/>
            <p:cNvSpPr txBox="1"/>
            <p:nvPr/>
          </p:nvSpPr>
          <p:spPr>
            <a:xfrm>
              <a:off x="4652385" y="0"/>
              <a:ext cx="1442144" cy="121920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i="1" kern="1200" dirty="0">
                  <a:latin typeface="Cambria" panose="02040503050406030204" pitchFamily="18" charset="0"/>
                </a:rPr>
                <a:t>Campus Environment</a:t>
              </a:r>
            </a:p>
          </p:txBody>
        </p:sp>
      </p:grpSp>
      <p:grpSp>
        <p:nvGrpSpPr>
          <p:cNvPr id="25" name="Group 24"/>
          <p:cNvGrpSpPr/>
          <p:nvPr/>
        </p:nvGrpSpPr>
        <p:grpSpPr>
          <a:xfrm>
            <a:off x="1752600" y="2376636"/>
            <a:ext cx="1153715" cy="496426"/>
            <a:chOff x="145684" y="1221680"/>
            <a:chExt cx="1153715" cy="332779"/>
          </a:xfrm>
          <a:scene3d>
            <a:camera prst="orthographicFront"/>
            <a:lightRig rig="flat" dir="t"/>
          </a:scene3d>
        </p:grpSpPr>
        <p:sp>
          <p:nvSpPr>
            <p:cNvPr id="44" name="Rounded Rectangle 43"/>
            <p:cNvSpPr/>
            <p:nvPr/>
          </p:nvSpPr>
          <p:spPr>
            <a:xfrm>
              <a:off x="145684" y="1221680"/>
              <a:ext cx="1153715" cy="332779"/>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45" name="Rounded Rectangle 4"/>
            <p:cNvSpPr txBox="1"/>
            <p:nvPr/>
          </p:nvSpPr>
          <p:spPr>
            <a:xfrm>
              <a:off x="155431" y="1231427"/>
              <a:ext cx="1134221" cy="313285"/>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Higher-Order Learning</a:t>
              </a:r>
            </a:p>
          </p:txBody>
        </p:sp>
      </p:grpSp>
      <p:grpSp>
        <p:nvGrpSpPr>
          <p:cNvPr id="26" name="Group 25"/>
          <p:cNvGrpSpPr/>
          <p:nvPr/>
        </p:nvGrpSpPr>
        <p:grpSpPr>
          <a:xfrm>
            <a:off x="1752600" y="3033021"/>
            <a:ext cx="1153715" cy="592187"/>
            <a:chOff x="145684" y="1605657"/>
            <a:chExt cx="1153715" cy="332779"/>
          </a:xfrm>
          <a:scene3d>
            <a:camera prst="orthographicFront"/>
            <a:lightRig rig="flat" dir="t"/>
          </a:scene3d>
        </p:grpSpPr>
        <p:sp>
          <p:nvSpPr>
            <p:cNvPr id="42" name="Rounded Rectangle 41"/>
            <p:cNvSpPr/>
            <p:nvPr/>
          </p:nvSpPr>
          <p:spPr>
            <a:xfrm>
              <a:off x="145684" y="1605657"/>
              <a:ext cx="1153715" cy="332779"/>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43" name="Rounded Rectangle 6"/>
            <p:cNvSpPr txBox="1"/>
            <p:nvPr/>
          </p:nvSpPr>
          <p:spPr>
            <a:xfrm>
              <a:off x="155431" y="1615404"/>
              <a:ext cx="1134221" cy="313285"/>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Reflective &amp; Integrative Learning</a:t>
              </a:r>
            </a:p>
          </p:txBody>
        </p:sp>
      </p:grpSp>
      <p:grpSp>
        <p:nvGrpSpPr>
          <p:cNvPr id="27" name="Group 26"/>
          <p:cNvGrpSpPr/>
          <p:nvPr/>
        </p:nvGrpSpPr>
        <p:grpSpPr>
          <a:xfrm>
            <a:off x="1742853" y="3824294"/>
            <a:ext cx="1153715" cy="570403"/>
            <a:chOff x="145684" y="1989633"/>
            <a:chExt cx="1153715" cy="332779"/>
          </a:xfrm>
          <a:scene3d>
            <a:camera prst="orthographicFront"/>
            <a:lightRig rig="flat" dir="t"/>
          </a:scene3d>
        </p:grpSpPr>
        <p:sp>
          <p:nvSpPr>
            <p:cNvPr id="40" name="Rounded Rectangle 39"/>
            <p:cNvSpPr/>
            <p:nvPr/>
          </p:nvSpPr>
          <p:spPr>
            <a:xfrm>
              <a:off x="145684" y="1989633"/>
              <a:ext cx="1153715" cy="332779"/>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41" name="Rounded Rectangle 8"/>
            <p:cNvSpPr txBox="1"/>
            <p:nvPr/>
          </p:nvSpPr>
          <p:spPr>
            <a:xfrm>
              <a:off x="155431" y="1999380"/>
              <a:ext cx="1134221" cy="313285"/>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Learning Strategies</a:t>
              </a:r>
            </a:p>
          </p:txBody>
        </p:sp>
      </p:grpSp>
      <p:grpSp>
        <p:nvGrpSpPr>
          <p:cNvPr id="28" name="Group 27"/>
          <p:cNvGrpSpPr/>
          <p:nvPr/>
        </p:nvGrpSpPr>
        <p:grpSpPr>
          <a:xfrm>
            <a:off x="1752600" y="4572001"/>
            <a:ext cx="1153715" cy="576452"/>
            <a:chOff x="145684" y="2373610"/>
            <a:chExt cx="1153715" cy="332779"/>
          </a:xfrm>
          <a:scene3d>
            <a:camera prst="orthographicFront"/>
            <a:lightRig rig="flat" dir="t"/>
          </a:scene3d>
        </p:grpSpPr>
        <p:sp>
          <p:nvSpPr>
            <p:cNvPr id="38" name="Rounded Rectangle 37"/>
            <p:cNvSpPr/>
            <p:nvPr/>
          </p:nvSpPr>
          <p:spPr>
            <a:xfrm>
              <a:off x="145684" y="2373610"/>
              <a:ext cx="1153715" cy="332779"/>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39" name="Rounded Rectangle 10"/>
            <p:cNvSpPr txBox="1"/>
            <p:nvPr/>
          </p:nvSpPr>
          <p:spPr>
            <a:xfrm>
              <a:off x="155431" y="2383357"/>
              <a:ext cx="1134221" cy="313285"/>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Quantitative Reasoning</a:t>
              </a:r>
            </a:p>
          </p:txBody>
        </p:sp>
      </p:grpSp>
      <p:grpSp>
        <p:nvGrpSpPr>
          <p:cNvPr id="46" name="Group 45"/>
          <p:cNvGrpSpPr/>
          <p:nvPr/>
        </p:nvGrpSpPr>
        <p:grpSpPr>
          <a:xfrm>
            <a:off x="3271719" y="2376636"/>
            <a:ext cx="1153715" cy="1225351"/>
            <a:chOff x="1695989" y="1220390"/>
            <a:chExt cx="1153715" cy="1225351"/>
          </a:xfrm>
          <a:scene3d>
            <a:camera prst="orthographicFront"/>
            <a:lightRig rig="flat" dir="t"/>
          </a:scene3d>
        </p:grpSpPr>
        <p:sp>
          <p:nvSpPr>
            <p:cNvPr id="50" name="Rounded Rectangle 49"/>
            <p:cNvSpPr/>
            <p:nvPr/>
          </p:nvSpPr>
          <p:spPr>
            <a:xfrm>
              <a:off x="1695989" y="1220390"/>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51" name="Rounded Rectangle 4"/>
            <p:cNvSpPr txBox="1"/>
            <p:nvPr/>
          </p:nvSpPr>
          <p:spPr>
            <a:xfrm>
              <a:off x="1729780" y="1254181"/>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Collaborative Learning</a:t>
              </a:r>
            </a:p>
          </p:txBody>
        </p:sp>
      </p:grpSp>
      <p:grpSp>
        <p:nvGrpSpPr>
          <p:cNvPr id="47" name="Group 46"/>
          <p:cNvGrpSpPr/>
          <p:nvPr/>
        </p:nvGrpSpPr>
        <p:grpSpPr>
          <a:xfrm>
            <a:off x="3271719" y="3790503"/>
            <a:ext cx="1153715" cy="1225351"/>
            <a:chOff x="1695989" y="2634257"/>
            <a:chExt cx="1153715" cy="1225351"/>
          </a:xfrm>
          <a:scene3d>
            <a:camera prst="orthographicFront"/>
            <a:lightRig rig="flat" dir="t"/>
          </a:scene3d>
        </p:grpSpPr>
        <p:sp>
          <p:nvSpPr>
            <p:cNvPr id="48" name="Rounded Rectangle 47"/>
            <p:cNvSpPr/>
            <p:nvPr/>
          </p:nvSpPr>
          <p:spPr>
            <a:xfrm>
              <a:off x="1695989" y="2634257"/>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49" name="Rounded Rectangle 6"/>
            <p:cNvSpPr txBox="1"/>
            <p:nvPr/>
          </p:nvSpPr>
          <p:spPr>
            <a:xfrm>
              <a:off x="1729780" y="2668048"/>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Discussions with Diverse Others</a:t>
              </a:r>
            </a:p>
          </p:txBody>
        </p:sp>
      </p:grpSp>
      <p:grpSp>
        <p:nvGrpSpPr>
          <p:cNvPr id="52" name="Group 51"/>
          <p:cNvGrpSpPr/>
          <p:nvPr/>
        </p:nvGrpSpPr>
        <p:grpSpPr>
          <a:xfrm>
            <a:off x="4800600" y="2376636"/>
            <a:ext cx="1153715" cy="1225351"/>
            <a:chOff x="3246294" y="1220390"/>
            <a:chExt cx="1153715" cy="1225351"/>
          </a:xfrm>
          <a:scene3d>
            <a:camera prst="orthographicFront"/>
            <a:lightRig rig="flat" dir="t"/>
          </a:scene3d>
        </p:grpSpPr>
        <p:sp>
          <p:nvSpPr>
            <p:cNvPr id="56" name="Rounded Rectangle 55"/>
            <p:cNvSpPr/>
            <p:nvPr/>
          </p:nvSpPr>
          <p:spPr>
            <a:xfrm>
              <a:off x="3246294" y="1220390"/>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57" name="Rounded Rectangle 4"/>
            <p:cNvSpPr txBox="1"/>
            <p:nvPr/>
          </p:nvSpPr>
          <p:spPr>
            <a:xfrm>
              <a:off x="3280085" y="1254181"/>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Student-Faculty Interaction</a:t>
              </a:r>
            </a:p>
          </p:txBody>
        </p:sp>
      </p:grpSp>
      <p:grpSp>
        <p:nvGrpSpPr>
          <p:cNvPr id="53" name="Group 52"/>
          <p:cNvGrpSpPr/>
          <p:nvPr/>
        </p:nvGrpSpPr>
        <p:grpSpPr>
          <a:xfrm>
            <a:off x="4800600" y="3790503"/>
            <a:ext cx="1153715" cy="1225351"/>
            <a:chOff x="3246294" y="2634257"/>
            <a:chExt cx="1153715" cy="1225351"/>
          </a:xfrm>
          <a:scene3d>
            <a:camera prst="orthographicFront"/>
            <a:lightRig rig="flat" dir="t"/>
          </a:scene3d>
        </p:grpSpPr>
        <p:sp>
          <p:nvSpPr>
            <p:cNvPr id="54" name="Rounded Rectangle 53"/>
            <p:cNvSpPr/>
            <p:nvPr/>
          </p:nvSpPr>
          <p:spPr>
            <a:xfrm>
              <a:off x="3246294" y="2634257"/>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55" name="Rounded Rectangle 6"/>
            <p:cNvSpPr txBox="1"/>
            <p:nvPr/>
          </p:nvSpPr>
          <p:spPr>
            <a:xfrm>
              <a:off x="3280085" y="2668048"/>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Effective Teaching Practices</a:t>
              </a:r>
            </a:p>
          </p:txBody>
        </p:sp>
      </p:grpSp>
      <p:grpSp>
        <p:nvGrpSpPr>
          <p:cNvPr id="58" name="Group 57"/>
          <p:cNvGrpSpPr/>
          <p:nvPr/>
        </p:nvGrpSpPr>
        <p:grpSpPr>
          <a:xfrm>
            <a:off x="6324600" y="2386383"/>
            <a:ext cx="1153715" cy="1225351"/>
            <a:chOff x="4796600" y="1220390"/>
            <a:chExt cx="1153715" cy="1225351"/>
          </a:xfrm>
          <a:scene3d>
            <a:camera prst="orthographicFront"/>
            <a:lightRig rig="flat" dir="t"/>
          </a:scene3d>
        </p:grpSpPr>
        <p:sp>
          <p:nvSpPr>
            <p:cNvPr id="62" name="Rounded Rectangle 61"/>
            <p:cNvSpPr/>
            <p:nvPr/>
          </p:nvSpPr>
          <p:spPr>
            <a:xfrm>
              <a:off x="4796600" y="1220390"/>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63" name="Rounded Rectangle 4"/>
            <p:cNvSpPr txBox="1"/>
            <p:nvPr/>
          </p:nvSpPr>
          <p:spPr>
            <a:xfrm>
              <a:off x="4830391" y="1254181"/>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Quality of Interactions</a:t>
              </a:r>
            </a:p>
          </p:txBody>
        </p:sp>
      </p:grpSp>
      <p:grpSp>
        <p:nvGrpSpPr>
          <p:cNvPr id="59" name="Group 58"/>
          <p:cNvGrpSpPr/>
          <p:nvPr/>
        </p:nvGrpSpPr>
        <p:grpSpPr>
          <a:xfrm>
            <a:off x="6324600" y="3800250"/>
            <a:ext cx="1153715" cy="1225351"/>
            <a:chOff x="4796600" y="2634257"/>
            <a:chExt cx="1153715" cy="1225351"/>
          </a:xfrm>
          <a:scene3d>
            <a:camera prst="orthographicFront"/>
            <a:lightRig rig="flat" dir="t"/>
          </a:scene3d>
        </p:grpSpPr>
        <p:sp>
          <p:nvSpPr>
            <p:cNvPr id="60" name="Rounded Rectangle 59"/>
            <p:cNvSpPr/>
            <p:nvPr/>
          </p:nvSpPr>
          <p:spPr>
            <a:xfrm>
              <a:off x="4796600" y="2634257"/>
              <a:ext cx="1153715" cy="1225351"/>
            </a:xfrm>
            <a:prstGeom prst="roundRect">
              <a:avLst>
                <a:gd name="adj" fmla="val 10000"/>
              </a:avLst>
            </a:prstGeom>
            <a:sp3d prstMaterial="dkEdge">
              <a:bevelT w="8200" h="38100"/>
            </a:sp3d>
          </p:spPr>
          <p:style>
            <a:lnRef idx="0">
              <a:schemeClr val="dk1">
                <a:shade val="80000"/>
                <a:hueOff val="0"/>
                <a:satOff val="0"/>
                <a:lumOff val="0"/>
                <a:alphaOff val="0"/>
              </a:schemeClr>
            </a:lnRef>
            <a:fillRef idx="2">
              <a:schemeClr val="lt1">
                <a:hueOff val="0"/>
                <a:satOff val="0"/>
                <a:lumOff val="0"/>
                <a:alphaOff val="0"/>
              </a:schemeClr>
            </a:fillRef>
            <a:effectRef idx="1">
              <a:schemeClr val="lt1">
                <a:hueOff val="0"/>
                <a:satOff val="0"/>
                <a:lumOff val="0"/>
                <a:alphaOff val="0"/>
              </a:schemeClr>
            </a:effectRef>
            <a:fontRef idx="minor">
              <a:schemeClr val="dk1">
                <a:hueOff val="0"/>
                <a:satOff val="0"/>
                <a:lumOff val="0"/>
                <a:alphaOff val="0"/>
              </a:schemeClr>
            </a:fontRef>
          </p:style>
        </p:sp>
        <p:sp>
          <p:nvSpPr>
            <p:cNvPr id="61" name="Rounded Rectangle 6"/>
            <p:cNvSpPr txBox="1"/>
            <p:nvPr/>
          </p:nvSpPr>
          <p:spPr>
            <a:xfrm>
              <a:off x="4830391" y="2668048"/>
              <a:ext cx="1086133" cy="1157769"/>
            </a:xfrm>
            <a:prstGeom prst="rect">
              <a:avLst/>
            </a:prstGeom>
            <a:sp3d/>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7145" rIns="22860" bIns="17145" numCol="1" spcCol="1270" anchor="ctr" anchorCtr="0">
              <a:noAutofit/>
            </a:bodyPr>
            <a:lstStyle/>
            <a:p>
              <a:pPr lvl="0" algn="ctr" defTabSz="400050">
                <a:lnSpc>
                  <a:spcPct val="90000"/>
                </a:lnSpc>
                <a:spcBef>
                  <a:spcPct val="0"/>
                </a:spcBef>
                <a:spcAft>
                  <a:spcPct val="35000"/>
                </a:spcAft>
              </a:pPr>
              <a:r>
                <a:rPr lang="en-US" sz="900" kern="1200" dirty="0">
                  <a:latin typeface="Cambria" panose="02040503050406030204" pitchFamily="18" charset="0"/>
                </a:rPr>
                <a:t>Supportive Environment</a:t>
              </a:r>
            </a:p>
          </p:txBody>
        </p:sp>
      </p:grpSp>
    </p:spTree>
  </p:cSld>
  <p:clrMapOvr>
    <a:masterClrMapping/>
  </p:clrMapOvr>
  <p:transition>
    <p:wipe dir="u"/>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4"/>
          <p:cNvSpPr>
            <a:spLocks noGrp="1" noChangeArrowheads="1"/>
          </p:cNvSpPr>
          <p:nvPr>
            <p:ph type="title"/>
          </p:nvPr>
        </p:nvSpPr>
        <p:spPr>
          <a:xfrm>
            <a:off x="0" y="183357"/>
            <a:ext cx="9144000" cy="1054819"/>
          </a:xfrm>
          <a:prstGeom prst="rect">
            <a:avLst/>
          </a:prstGeom>
        </p:spPr>
        <p:txBody>
          <a:bodyPr/>
          <a:lstStyle/>
          <a:p>
            <a:pPr algn="ctr" eaLnBrk="1" hangingPunct="1"/>
            <a:r>
              <a:rPr lang="en-US" sz="2800" b="1" dirty="0">
                <a:solidFill>
                  <a:srgbClr val="0000FF"/>
                </a:solidFill>
                <a:latin typeface="Cambria" panose="02040503050406030204" pitchFamily="18" charset="0"/>
                <a:cs typeface="Calibri" pitchFamily="34" charset="0"/>
              </a:rPr>
              <a:t>Performance Comparisons for UTRGV on </a:t>
            </a:r>
            <a:br>
              <a:rPr lang="en-US" sz="2800" b="1" dirty="0">
                <a:solidFill>
                  <a:srgbClr val="0000FF"/>
                </a:solidFill>
                <a:latin typeface="Cambria" panose="02040503050406030204" pitchFamily="18" charset="0"/>
                <a:cs typeface="Calibri" pitchFamily="34" charset="0"/>
              </a:rPr>
            </a:br>
            <a:r>
              <a:rPr lang="en-US" sz="2800" b="1" dirty="0">
                <a:solidFill>
                  <a:srgbClr val="0000FF"/>
                </a:solidFill>
                <a:latin typeface="Cambria" panose="02040503050406030204" pitchFamily="18" charset="0"/>
                <a:cs typeface="Calibri" pitchFamily="34" charset="0"/>
              </a:rPr>
              <a:t>Academic Challenge</a:t>
            </a:r>
            <a:endParaRPr lang="en-US" sz="2800" b="1" u="sng" dirty="0">
              <a:solidFill>
                <a:srgbClr val="0000FF"/>
              </a:solidFill>
              <a:latin typeface="Cambria" panose="02040503050406030204" pitchFamily="18" charset="0"/>
              <a:cs typeface="Calibri" pitchFamily="34" charset="0"/>
            </a:endParaRPr>
          </a:p>
        </p:txBody>
      </p:sp>
      <p:sp>
        <p:nvSpPr>
          <p:cNvPr id="14340" name="Line 6"/>
          <p:cNvSpPr>
            <a:spLocks noChangeShapeType="1"/>
          </p:cNvSpPr>
          <p:nvPr/>
        </p:nvSpPr>
        <p:spPr bwMode="auto">
          <a:xfrm>
            <a:off x="0" y="1295400"/>
            <a:ext cx="9144000" cy="0"/>
          </a:xfrm>
          <a:prstGeom prst="line">
            <a:avLst/>
          </a:prstGeom>
          <a:noFill/>
          <a:ln w="38100">
            <a:solidFill>
              <a:srgbClr val="FF6600"/>
            </a:solidFill>
            <a:miter lim="800000"/>
            <a:headEnd/>
            <a:tailEnd/>
          </a:ln>
        </p:spPr>
        <p:txBody>
          <a:bodyPr wrap="none"/>
          <a:lstStyle/>
          <a:p>
            <a:endParaRPr lang="en-US" dirty="0"/>
          </a:p>
        </p:txBody>
      </p:sp>
      <p:graphicFrame>
        <p:nvGraphicFramePr>
          <p:cNvPr id="12" name="Group 2"/>
          <p:cNvGraphicFramePr>
            <a:graphicFrameLocks noGrp="1"/>
          </p:cNvGraphicFramePr>
          <p:nvPr>
            <p:ph idx="1"/>
            <p:extLst>
              <p:ext uri="{D42A27DB-BD31-4B8C-83A1-F6EECF244321}">
                <p14:modId xmlns:p14="http://schemas.microsoft.com/office/powerpoint/2010/main" val="851699157"/>
              </p:ext>
            </p:extLst>
          </p:nvPr>
        </p:nvGraphicFramePr>
        <p:xfrm>
          <a:off x="1371600" y="1538309"/>
          <a:ext cx="7010396" cy="3447976"/>
        </p:xfrm>
        <a:graphic>
          <a:graphicData uri="http://schemas.openxmlformats.org/drawingml/2006/table">
            <a:tbl>
              <a:tblPr/>
              <a:tblGrid>
                <a:gridCol w="1524000">
                  <a:extLst>
                    <a:ext uri="{9D8B030D-6E8A-4147-A177-3AD203B41FA5}">
                      <a16:colId xmlns:a16="http://schemas.microsoft.com/office/drawing/2014/main" val="20000"/>
                    </a:ext>
                  </a:extLst>
                </a:gridCol>
                <a:gridCol w="781776">
                  <a:extLst>
                    <a:ext uri="{9D8B030D-6E8A-4147-A177-3AD203B41FA5}">
                      <a16:colId xmlns:a16="http://schemas.microsoft.com/office/drawing/2014/main" val="20001"/>
                    </a:ext>
                  </a:extLst>
                </a:gridCol>
                <a:gridCol w="668015">
                  <a:extLst>
                    <a:ext uri="{9D8B030D-6E8A-4147-A177-3AD203B41FA5}">
                      <a16:colId xmlns:a16="http://schemas.microsoft.com/office/drawing/2014/main" val="20002"/>
                    </a:ext>
                  </a:extLst>
                </a:gridCol>
                <a:gridCol w="681525">
                  <a:extLst>
                    <a:ext uri="{9D8B030D-6E8A-4147-A177-3AD203B41FA5}">
                      <a16:colId xmlns:a16="http://schemas.microsoft.com/office/drawing/2014/main" val="20003"/>
                    </a:ext>
                  </a:extLst>
                </a:gridCol>
                <a:gridCol w="681525">
                  <a:extLst>
                    <a:ext uri="{9D8B030D-6E8A-4147-A177-3AD203B41FA5}">
                      <a16:colId xmlns:a16="http://schemas.microsoft.com/office/drawing/2014/main" val="20004"/>
                    </a:ext>
                  </a:extLst>
                </a:gridCol>
                <a:gridCol w="669516">
                  <a:extLst>
                    <a:ext uri="{9D8B030D-6E8A-4147-A177-3AD203B41FA5}">
                      <a16:colId xmlns:a16="http://schemas.microsoft.com/office/drawing/2014/main" val="20005"/>
                    </a:ext>
                  </a:extLst>
                </a:gridCol>
                <a:gridCol w="668013">
                  <a:extLst>
                    <a:ext uri="{9D8B030D-6E8A-4147-A177-3AD203B41FA5}">
                      <a16:colId xmlns:a16="http://schemas.microsoft.com/office/drawing/2014/main" val="20006"/>
                    </a:ext>
                  </a:extLst>
                </a:gridCol>
                <a:gridCol w="668013">
                  <a:extLst>
                    <a:ext uri="{9D8B030D-6E8A-4147-A177-3AD203B41FA5}">
                      <a16:colId xmlns:a16="http://schemas.microsoft.com/office/drawing/2014/main" val="20007"/>
                    </a:ext>
                  </a:extLst>
                </a:gridCol>
                <a:gridCol w="668013">
                  <a:extLst>
                    <a:ext uri="{9D8B030D-6E8A-4147-A177-3AD203B41FA5}">
                      <a16:colId xmlns:a16="http://schemas.microsoft.com/office/drawing/2014/main" val="20008"/>
                    </a:ext>
                  </a:extLst>
                </a:gridCol>
              </a:tblGrid>
              <a:tr h="518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Arial" charset="0"/>
                      </a:endParaRPr>
                    </a:p>
                  </a:txBody>
                  <a:tcPr marT="45727" marB="45727"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First-Year Students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Seniors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184">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mbria" panose="02040503050406030204" pitchFamily="18" charset="0"/>
                          <a:cs typeface="Arial" charset="0"/>
                        </a:rPr>
                        <a:t>Academic Challenge</a:t>
                      </a:r>
                      <a:endParaRPr kumimoji="0" lang="en-US" sz="18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4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a:t>
                      </a: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40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 …</a:t>
                      </a:r>
                      <a:endParaRPr kumimoji="0" lang="en-US" sz="1700" b="1"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12817">
                <a:tc vMerge="1">
                  <a:txBody>
                    <a:bodyPr/>
                    <a:lstStyle/>
                    <a:p>
                      <a:endParaRPr lang="en-US"/>
                    </a:p>
                  </a:txBody>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Carnegie Class</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Carnegie Class</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4298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Higher-Order Learning</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39.1</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40.3</a:t>
                      </a:r>
                    </a:p>
                    <a:p>
                      <a:pPr algn="ctr" rtl="0" fontAlgn="ctr"/>
                      <a:endParaRPr lang="en-US" sz="13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2400" b="1" i="0" u="none" strike="noStrike" dirty="0">
                          <a:solidFill>
                            <a:srgbClr val="000000"/>
                          </a:solidFill>
                          <a:latin typeface="Cambria" panose="02040503050406030204" pitchFamily="18" charset="0"/>
                        </a:rPr>
                        <a:t> </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348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Reflective &amp; Integrative Learning</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35.3</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36.2</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298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Learning Strategies</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38.6</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38.9</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57274">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Quantitative Reasoning</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28.2</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28.8</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grpSp>
        <p:nvGrpSpPr>
          <p:cNvPr id="13" name="Group 73"/>
          <p:cNvGrpSpPr>
            <a:grpSpLocks/>
          </p:cNvGrpSpPr>
          <p:nvPr/>
        </p:nvGrpSpPr>
        <p:grpSpPr bwMode="auto">
          <a:xfrm>
            <a:off x="1905000" y="5105400"/>
            <a:ext cx="5486400" cy="1039772"/>
            <a:chOff x="3314700" y="5558605"/>
            <a:chExt cx="5486400" cy="1040068"/>
          </a:xfrm>
        </p:grpSpPr>
        <p:sp>
          <p:nvSpPr>
            <p:cNvPr id="14" name="Text Box 85"/>
            <p:cNvSpPr txBox="1">
              <a:spLocks noChangeArrowheads="1"/>
            </p:cNvSpPr>
            <p:nvPr/>
          </p:nvSpPr>
          <p:spPr bwMode="auto">
            <a:xfrm>
              <a:off x="3314700" y="5558605"/>
              <a:ext cx="5486400" cy="1040068"/>
            </a:xfrm>
            <a:prstGeom prst="rect">
              <a:avLst/>
            </a:prstGeom>
            <a:solidFill>
              <a:srgbClr val="FFFFCC"/>
            </a:solidFill>
            <a:ln w="50800">
              <a:solidFill>
                <a:schemeClr val="tx1"/>
              </a:solidFill>
              <a:miter lim="800000"/>
              <a:headEnd/>
              <a:tailEnd/>
            </a:ln>
          </p:spPr>
          <p:txBody>
            <a:bodyPr tIns="0" bIns="0">
              <a:spAutoFit/>
            </a:bodyPr>
            <a:lstStyle/>
            <a:p>
              <a:pPr algn="ctr">
                <a:spcBef>
                  <a:spcPct val="5000"/>
                </a:spcBef>
                <a:spcAft>
                  <a:spcPct val="5000"/>
                </a:spcAft>
                <a:defRPr/>
              </a:pPr>
              <a:r>
                <a:rPr lang="en-US" sz="1500" b="1" baseline="-25000" dirty="0">
                  <a:latin typeface="Cambria" panose="02040503050406030204" pitchFamily="18" charset="0"/>
                </a:rPr>
                <a:t>The Scale is 60 points</a:t>
              </a:r>
            </a:p>
            <a:p>
              <a:pPr>
                <a:spcBef>
                  <a:spcPct val="5000"/>
                </a:spcBef>
                <a:spcAft>
                  <a:spcPct val="5000"/>
                </a:spcAft>
                <a:defRPr/>
              </a:pPr>
              <a:endParaRPr lang="en-US" sz="600" b="1" baseline="-25000" dirty="0">
                <a:latin typeface="Cambria" panose="02040503050406030204" pitchFamily="18" charset="0"/>
              </a:endParaRPr>
            </a:p>
            <a:p>
              <a:pPr fontAlgn="ctr">
                <a:spcBef>
                  <a:spcPct val="5000"/>
                </a:spcBef>
                <a:spcAft>
                  <a:spcPct val="5000"/>
                </a:spcAft>
                <a:buSzPct val="75000"/>
                <a:defRPr/>
              </a:pPr>
              <a:r>
                <a:rPr lang="en-US" sz="1500" b="1" baseline="-25000" dirty="0">
                  <a:latin typeface="Cambria" panose="02040503050406030204" pitchFamily="18" charset="0"/>
                </a:rPr>
                <a:t>            indicates the score of UTRGV is significantly lower than this comparison group</a:t>
              </a:r>
            </a:p>
            <a:p>
              <a:pPr fontAlgn="ctr">
                <a:spcBef>
                  <a:spcPct val="5000"/>
                </a:spcBef>
                <a:spcAft>
                  <a:spcPct val="5000"/>
                </a:spcAft>
                <a:buSzPct val="75000"/>
                <a:defRPr/>
              </a:pPr>
              <a:endParaRPr lang="en-US" sz="1000" b="1" baseline="-25000" dirty="0">
                <a:latin typeface="Cambria" panose="02040503050406030204" pitchFamily="18" charset="0"/>
              </a:endParaRPr>
            </a:p>
            <a:p>
              <a:pPr fontAlgn="ctr">
                <a:spcBef>
                  <a:spcPct val="5000"/>
                </a:spcBef>
                <a:spcAft>
                  <a:spcPct val="5000"/>
                </a:spcAft>
                <a:defRPr/>
              </a:pPr>
              <a:r>
                <a:rPr lang="en-US" sz="1500" b="1" baseline="-25000" dirty="0">
                  <a:latin typeface="Cambria" panose="02040503050406030204" pitchFamily="18" charset="0"/>
                </a:rPr>
                <a:t>            indicates the score of UTRGV is significantly higher than this comparison group</a:t>
              </a:r>
            </a:p>
            <a:p>
              <a:pPr fontAlgn="ctr">
                <a:spcBef>
                  <a:spcPct val="5000"/>
                </a:spcBef>
                <a:spcAft>
                  <a:spcPct val="5000"/>
                </a:spcAft>
                <a:defRPr/>
              </a:pPr>
              <a:endParaRPr lang="en-US" sz="1000" b="1" baseline="-25000" dirty="0">
                <a:latin typeface="Cambria" panose="02040503050406030204" pitchFamily="18" charset="0"/>
              </a:endParaRPr>
            </a:p>
            <a:p>
              <a:pPr fontAlgn="ctr">
                <a:spcBef>
                  <a:spcPct val="60000"/>
                </a:spcBef>
                <a:buFont typeface="SPSS Marker Set" pitchFamily="2" charset="2"/>
                <a:buNone/>
                <a:defRPr/>
              </a:pPr>
              <a:r>
                <a:rPr lang="en-US" sz="1500" b="1" baseline="30000" dirty="0">
                  <a:latin typeface="Cambria" panose="02040503050406030204" pitchFamily="18" charset="0"/>
                </a:rPr>
                <a:t>A </a:t>
              </a:r>
              <a:r>
                <a:rPr lang="en-US" sz="1500" baseline="30000" dirty="0">
                  <a:latin typeface="Cambria" panose="02040503050406030204" pitchFamily="18" charset="0"/>
                </a:rPr>
                <a:t>BLANK</a:t>
              </a:r>
              <a:r>
                <a:rPr lang="en-US" sz="1500" b="1" baseline="30000" dirty="0">
                  <a:latin typeface="Cambria" panose="02040503050406030204" pitchFamily="18" charset="0"/>
                </a:rPr>
                <a:t> indicates no statistically significant difference</a:t>
              </a:r>
            </a:p>
          </p:txBody>
        </p:sp>
        <p:sp>
          <p:nvSpPr>
            <p:cNvPr id="15" name="Text Box 104"/>
            <p:cNvSpPr txBox="1">
              <a:spLocks noChangeArrowheads="1"/>
            </p:cNvSpPr>
            <p:nvPr/>
          </p:nvSpPr>
          <p:spPr bwMode="auto">
            <a:xfrm>
              <a:off x="3390900" y="5763414"/>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16" name="Text Box 104"/>
            <p:cNvSpPr txBox="1">
              <a:spLocks noChangeArrowheads="1"/>
            </p:cNvSpPr>
            <p:nvPr/>
          </p:nvSpPr>
          <p:spPr bwMode="auto">
            <a:xfrm>
              <a:off x="3390900" y="6001712"/>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grpSp>
      <p:sp>
        <p:nvSpPr>
          <p:cNvPr id="20" name="Text Box 104"/>
          <p:cNvSpPr txBox="1">
            <a:spLocks noChangeArrowheads="1"/>
          </p:cNvSpPr>
          <p:nvPr/>
        </p:nvSpPr>
        <p:spPr bwMode="auto">
          <a:xfrm>
            <a:off x="4495800" y="3238073"/>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24" name="Text Box 104"/>
          <p:cNvSpPr txBox="1">
            <a:spLocks noChangeArrowheads="1"/>
          </p:cNvSpPr>
          <p:nvPr/>
        </p:nvSpPr>
        <p:spPr bwMode="auto">
          <a:xfrm>
            <a:off x="7239000" y="37338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5" name="Text Box 104"/>
          <p:cNvSpPr txBox="1">
            <a:spLocks noChangeArrowheads="1"/>
          </p:cNvSpPr>
          <p:nvPr/>
        </p:nvSpPr>
        <p:spPr bwMode="auto">
          <a:xfrm>
            <a:off x="7924800" y="3737375"/>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17" name="Text Box 104"/>
          <p:cNvSpPr txBox="1">
            <a:spLocks noChangeArrowheads="1"/>
          </p:cNvSpPr>
          <p:nvPr/>
        </p:nvSpPr>
        <p:spPr bwMode="auto">
          <a:xfrm>
            <a:off x="7924800" y="4630463"/>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19" name="Text Box 104"/>
          <p:cNvSpPr txBox="1">
            <a:spLocks noChangeArrowheads="1"/>
          </p:cNvSpPr>
          <p:nvPr/>
        </p:nvSpPr>
        <p:spPr bwMode="auto">
          <a:xfrm>
            <a:off x="7239000" y="4213343"/>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2" name="Text Box 104"/>
          <p:cNvSpPr txBox="1">
            <a:spLocks noChangeArrowheads="1"/>
          </p:cNvSpPr>
          <p:nvPr/>
        </p:nvSpPr>
        <p:spPr bwMode="auto">
          <a:xfrm>
            <a:off x="3891516" y="4205303"/>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23" name="Text Box 104"/>
          <p:cNvSpPr txBox="1">
            <a:spLocks noChangeArrowheads="1"/>
          </p:cNvSpPr>
          <p:nvPr/>
        </p:nvSpPr>
        <p:spPr bwMode="auto">
          <a:xfrm>
            <a:off x="3870251" y="37338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26" name="Text Box 104"/>
          <p:cNvSpPr txBox="1">
            <a:spLocks noChangeArrowheads="1"/>
          </p:cNvSpPr>
          <p:nvPr/>
        </p:nvSpPr>
        <p:spPr bwMode="auto">
          <a:xfrm>
            <a:off x="3886200" y="3229738"/>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27" name="Text Box 104"/>
          <p:cNvSpPr txBox="1">
            <a:spLocks noChangeArrowheads="1"/>
          </p:cNvSpPr>
          <p:nvPr/>
        </p:nvSpPr>
        <p:spPr bwMode="auto">
          <a:xfrm>
            <a:off x="5181600" y="322784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Tree>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Line 6"/>
          <p:cNvSpPr>
            <a:spLocks noChangeShapeType="1"/>
          </p:cNvSpPr>
          <p:nvPr/>
        </p:nvSpPr>
        <p:spPr bwMode="auto">
          <a:xfrm>
            <a:off x="0" y="1295400"/>
            <a:ext cx="9144000" cy="0"/>
          </a:xfrm>
          <a:prstGeom prst="line">
            <a:avLst/>
          </a:prstGeom>
          <a:noFill/>
          <a:ln w="38100">
            <a:solidFill>
              <a:srgbClr val="FF6600"/>
            </a:solidFill>
            <a:miter lim="800000"/>
            <a:headEnd/>
            <a:tailEnd/>
          </a:ln>
        </p:spPr>
        <p:txBody>
          <a:bodyPr wrap="none"/>
          <a:lstStyle/>
          <a:p>
            <a:endParaRPr lang="en-US" dirty="0"/>
          </a:p>
        </p:txBody>
      </p:sp>
      <p:grpSp>
        <p:nvGrpSpPr>
          <p:cNvPr id="13" name="Group 73"/>
          <p:cNvGrpSpPr>
            <a:grpSpLocks/>
          </p:cNvGrpSpPr>
          <p:nvPr/>
        </p:nvGrpSpPr>
        <p:grpSpPr bwMode="auto">
          <a:xfrm>
            <a:off x="1923495" y="4953000"/>
            <a:ext cx="5486400" cy="1039772"/>
            <a:chOff x="3314700" y="5558605"/>
            <a:chExt cx="5486400" cy="1040068"/>
          </a:xfrm>
        </p:grpSpPr>
        <p:sp>
          <p:nvSpPr>
            <p:cNvPr id="14" name="Text Box 85"/>
            <p:cNvSpPr txBox="1">
              <a:spLocks noChangeArrowheads="1"/>
            </p:cNvSpPr>
            <p:nvPr/>
          </p:nvSpPr>
          <p:spPr bwMode="auto">
            <a:xfrm>
              <a:off x="3314700" y="5558605"/>
              <a:ext cx="5486400" cy="1040068"/>
            </a:xfrm>
            <a:prstGeom prst="rect">
              <a:avLst/>
            </a:prstGeom>
            <a:solidFill>
              <a:srgbClr val="FFFFCC"/>
            </a:solidFill>
            <a:ln w="50800">
              <a:solidFill>
                <a:schemeClr val="tx1"/>
              </a:solidFill>
              <a:miter lim="800000"/>
              <a:headEnd/>
              <a:tailEnd/>
            </a:ln>
          </p:spPr>
          <p:txBody>
            <a:bodyPr tIns="0" bIns="0">
              <a:spAutoFit/>
            </a:bodyPr>
            <a:lstStyle/>
            <a:p>
              <a:pPr algn="ctr">
                <a:spcBef>
                  <a:spcPct val="5000"/>
                </a:spcBef>
                <a:spcAft>
                  <a:spcPct val="5000"/>
                </a:spcAft>
                <a:defRPr/>
              </a:pPr>
              <a:r>
                <a:rPr lang="en-US" sz="1500" b="1" baseline="-25000" dirty="0">
                  <a:latin typeface="Cambria" panose="02040503050406030204" pitchFamily="18" charset="0"/>
                </a:rPr>
                <a:t>The Scale is 60 points</a:t>
              </a:r>
            </a:p>
            <a:p>
              <a:pPr>
                <a:spcBef>
                  <a:spcPct val="5000"/>
                </a:spcBef>
                <a:spcAft>
                  <a:spcPct val="5000"/>
                </a:spcAft>
                <a:defRPr/>
              </a:pPr>
              <a:endParaRPr lang="en-US" sz="600" b="1" baseline="-25000" dirty="0">
                <a:latin typeface="Cambria" panose="02040503050406030204" pitchFamily="18" charset="0"/>
              </a:endParaRPr>
            </a:p>
            <a:p>
              <a:pPr fontAlgn="ctr">
                <a:spcBef>
                  <a:spcPct val="5000"/>
                </a:spcBef>
                <a:spcAft>
                  <a:spcPct val="5000"/>
                </a:spcAft>
                <a:buSzPct val="75000"/>
                <a:defRPr/>
              </a:pPr>
              <a:r>
                <a:rPr lang="en-US" sz="1500" b="1" baseline="-25000" dirty="0">
                  <a:latin typeface="Cambria" panose="02040503050406030204" pitchFamily="18" charset="0"/>
                </a:rPr>
                <a:t>            indicates the score of UTRGV is significantly lower than this comparison group</a:t>
              </a:r>
            </a:p>
            <a:p>
              <a:pPr fontAlgn="ctr">
                <a:spcBef>
                  <a:spcPct val="5000"/>
                </a:spcBef>
                <a:spcAft>
                  <a:spcPct val="5000"/>
                </a:spcAft>
                <a:buSzPct val="75000"/>
                <a:defRPr/>
              </a:pPr>
              <a:endParaRPr lang="en-US" sz="1000" b="1" baseline="-25000" dirty="0">
                <a:latin typeface="Cambria" panose="02040503050406030204" pitchFamily="18" charset="0"/>
              </a:endParaRPr>
            </a:p>
            <a:p>
              <a:pPr fontAlgn="ctr">
                <a:spcBef>
                  <a:spcPct val="5000"/>
                </a:spcBef>
                <a:spcAft>
                  <a:spcPct val="5000"/>
                </a:spcAft>
                <a:defRPr/>
              </a:pPr>
              <a:r>
                <a:rPr lang="en-US" sz="1500" b="1" baseline="-25000" dirty="0">
                  <a:latin typeface="Cambria" panose="02040503050406030204" pitchFamily="18" charset="0"/>
                </a:rPr>
                <a:t>            indicates the score of UTRGV is significantly higher than this comparison group</a:t>
              </a:r>
            </a:p>
            <a:p>
              <a:pPr fontAlgn="ctr">
                <a:spcBef>
                  <a:spcPct val="5000"/>
                </a:spcBef>
                <a:spcAft>
                  <a:spcPct val="5000"/>
                </a:spcAft>
                <a:defRPr/>
              </a:pPr>
              <a:endParaRPr lang="en-US" sz="1000" b="1" baseline="-25000" dirty="0">
                <a:latin typeface="Cambria" panose="02040503050406030204" pitchFamily="18" charset="0"/>
              </a:endParaRPr>
            </a:p>
            <a:p>
              <a:pPr fontAlgn="ctr">
                <a:spcBef>
                  <a:spcPct val="60000"/>
                </a:spcBef>
                <a:buFont typeface="SPSS Marker Set" pitchFamily="2" charset="2"/>
                <a:buNone/>
                <a:defRPr/>
              </a:pPr>
              <a:r>
                <a:rPr lang="en-US" sz="1500" b="1" baseline="30000" dirty="0">
                  <a:latin typeface="Cambria" panose="02040503050406030204" pitchFamily="18" charset="0"/>
                </a:rPr>
                <a:t>A </a:t>
              </a:r>
              <a:r>
                <a:rPr lang="en-US" sz="1500" baseline="30000" dirty="0">
                  <a:latin typeface="Cambria" panose="02040503050406030204" pitchFamily="18" charset="0"/>
                </a:rPr>
                <a:t>BLANK</a:t>
              </a:r>
              <a:r>
                <a:rPr lang="en-US" sz="1500" b="1" baseline="30000" dirty="0">
                  <a:latin typeface="Cambria" panose="02040503050406030204" pitchFamily="18" charset="0"/>
                </a:rPr>
                <a:t> indicates no statistically significant difference</a:t>
              </a:r>
            </a:p>
          </p:txBody>
        </p:sp>
        <p:sp>
          <p:nvSpPr>
            <p:cNvPr id="15" name="Text Box 104"/>
            <p:cNvSpPr txBox="1">
              <a:spLocks noChangeArrowheads="1"/>
            </p:cNvSpPr>
            <p:nvPr/>
          </p:nvSpPr>
          <p:spPr bwMode="auto">
            <a:xfrm>
              <a:off x="3390900" y="5763414"/>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16" name="Text Box 104"/>
            <p:cNvSpPr txBox="1">
              <a:spLocks noChangeArrowheads="1"/>
            </p:cNvSpPr>
            <p:nvPr/>
          </p:nvSpPr>
          <p:spPr bwMode="auto">
            <a:xfrm>
              <a:off x="3390900" y="6001712"/>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grpSp>
      <p:sp>
        <p:nvSpPr>
          <p:cNvPr id="20" name="Text Box 104"/>
          <p:cNvSpPr txBox="1">
            <a:spLocks noChangeArrowheads="1"/>
          </p:cNvSpPr>
          <p:nvPr/>
        </p:nvSpPr>
        <p:spPr bwMode="auto">
          <a:xfrm>
            <a:off x="4419600" y="3725386"/>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21" name="Text Box 104"/>
          <p:cNvSpPr txBox="1">
            <a:spLocks noChangeArrowheads="1"/>
          </p:cNvSpPr>
          <p:nvPr/>
        </p:nvSpPr>
        <p:spPr bwMode="auto">
          <a:xfrm>
            <a:off x="4419600" y="41910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4" name="Text Box 104"/>
          <p:cNvSpPr txBox="1">
            <a:spLocks noChangeArrowheads="1"/>
          </p:cNvSpPr>
          <p:nvPr/>
        </p:nvSpPr>
        <p:spPr bwMode="auto">
          <a:xfrm>
            <a:off x="3733800" y="41910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5" name="Text Box 104"/>
          <p:cNvSpPr txBox="1">
            <a:spLocks noChangeArrowheads="1"/>
          </p:cNvSpPr>
          <p:nvPr/>
        </p:nvSpPr>
        <p:spPr bwMode="auto">
          <a:xfrm>
            <a:off x="5105400" y="4212454"/>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graphicFrame>
        <p:nvGraphicFramePr>
          <p:cNvPr id="17" name="Group 2"/>
          <p:cNvGraphicFramePr>
            <a:graphicFrameLocks noGrp="1"/>
          </p:cNvGraphicFramePr>
          <p:nvPr>
            <p:ph idx="1"/>
            <p:extLst>
              <p:ext uri="{D42A27DB-BD31-4B8C-83A1-F6EECF244321}">
                <p14:modId xmlns:p14="http://schemas.microsoft.com/office/powerpoint/2010/main" val="2355592158"/>
              </p:ext>
            </p:extLst>
          </p:nvPr>
        </p:nvGraphicFramePr>
        <p:xfrm>
          <a:off x="1295404" y="2070615"/>
          <a:ext cx="7010396" cy="2547717"/>
        </p:xfrm>
        <a:graphic>
          <a:graphicData uri="http://schemas.openxmlformats.org/drawingml/2006/table">
            <a:tbl>
              <a:tblPr/>
              <a:tblGrid>
                <a:gridCol w="1523996">
                  <a:extLst>
                    <a:ext uri="{9D8B030D-6E8A-4147-A177-3AD203B41FA5}">
                      <a16:colId xmlns:a16="http://schemas.microsoft.com/office/drawing/2014/main" val="20000"/>
                    </a:ext>
                  </a:extLst>
                </a:gridCol>
                <a:gridCol w="781780">
                  <a:extLst>
                    <a:ext uri="{9D8B030D-6E8A-4147-A177-3AD203B41FA5}">
                      <a16:colId xmlns:a16="http://schemas.microsoft.com/office/drawing/2014/main" val="20001"/>
                    </a:ext>
                  </a:extLst>
                </a:gridCol>
                <a:gridCol w="668015">
                  <a:extLst>
                    <a:ext uri="{9D8B030D-6E8A-4147-A177-3AD203B41FA5}">
                      <a16:colId xmlns:a16="http://schemas.microsoft.com/office/drawing/2014/main" val="20002"/>
                    </a:ext>
                  </a:extLst>
                </a:gridCol>
                <a:gridCol w="681525">
                  <a:extLst>
                    <a:ext uri="{9D8B030D-6E8A-4147-A177-3AD203B41FA5}">
                      <a16:colId xmlns:a16="http://schemas.microsoft.com/office/drawing/2014/main" val="20003"/>
                    </a:ext>
                  </a:extLst>
                </a:gridCol>
                <a:gridCol w="681525">
                  <a:extLst>
                    <a:ext uri="{9D8B030D-6E8A-4147-A177-3AD203B41FA5}">
                      <a16:colId xmlns:a16="http://schemas.microsoft.com/office/drawing/2014/main" val="20004"/>
                    </a:ext>
                  </a:extLst>
                </a:gridCol>
                <a:gridCol w="669516">
                  <a:extLst>
                    <a:ext uri="{9D8B030D-6E8A-4147-A177-3AD203B41FA5}">
                      <a16:colId xmlns:a16="http://schemas.microsoft.com/office/drawing/2014/main" val="20005"/>
                    </a:ext>
                  </a:extLst>
                </a:gridCol>
                <a:gridCol w="668013">
                  <a:extLst>
                    <a:ext uri="{9D8B030D-6E8A-4147-A177-3AD203B41FA5}">
                      <a16:colId xmlns:a16="http://schemas.microsoft.com/office/drawing/2014/main" val="20006"/>
                    </a:ext>
                  </a:extLst>
                </a:gridCol>
                <a:gridCol w="668013">
                  <a:extLst>
                    <a:ext uri="{9D8B030D-6E8A-4147-A177-3AD203B41FA5}">
                      <a16:colId xmlns:a16="http://schemas.microsoft.com/office/drawing/2014/main" val="20007"/>
                    </a:ext>
                  </a:extLst>
                </a:gridCol>
                <a:gridCol w="668013">
                  <a:extLst>
                    <a:ext uri="{9D8B030D-6E8A-4147-A177-3AD203B41FA5}">
                      <a16:colId xmlns:a16="http://schemas.microsoft.com/office/drawing/2014/main" val="20008"/>
                    </a:ext>
                  </a:extLst>
                </a:gridCol>
              </a:tblGrid>
              <a:tr h="518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Cambria" panose="02040503050406030204" pitchFamily="18" charset="0"/>
                      </a:endParaRPr>
                    </a:p>
                  </a:txBody>
                  <a:tcPr marT="45727" marB="45727"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First-Year Students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Seniors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184">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mbria" panose="02040503050406030204" pitchFamily="18" charset="0"/>
                          <a:cs typeface="Arial" charset="0"/>
                        </a:rPr>
                        <a:t>Learning with Peers</a:t>
                      </a:r>
                      <a:endParaRPr kumimoji="0" lang="en-US" sz="18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a:t>
                      </a: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 …</a:t>
                      </a:r>
                      <a:endParaRPr kumimoji="0" lang="en-US" sz="1700" b="1"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12817">
                <a:tc vMerge="1">
                  <a:txBody>
                    <a:bodyPr/>
                    <a:lstStyle/>
                    <a:p>
                      <a:endParaRPr lang="en-US"/>
                    </a:p>
                  </a:txBody>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Carnegie Class</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Carnegie Class</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4298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Collaborative Learning</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34.1</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34.0</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2400" b="1" i="0" u="none" strike="noStrike" dirty="0">
                          <a:solidFill>
                            <a:srgbClr val="000000"/>
                          </a:solidFill>
                          <a:latin typeface="Cambria" panose="02040503050406030204" pitchFamily="18" charset="0"/>
                        </a:rPr>
                        <a:t> </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348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Discussions with Diverse Others</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32.3</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33.6</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9" name="Text Box 104"/>
          <p:cNvSpPr txBox="1">
            <a:spLocks noChangeArrowheads="1"/>
          </p:cNvSpPr>
          <p:nvPr/>
        </p:nvSpPr>
        <p:spPr bwMode="auto">
          <a:xfrm>
            <a:off x="5105400" y="3725386"/>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27" name="Text Box 104"/>
          <p:cNvSpPr txBox="1">
            <a:spLocks noChangeArrowheads="1"/>
          </p:cNvSpPr>
          <p:nvPr/>
        </p:nvSpPr>
        <p:spPr bwMode="auto">
          <a:xfrm>
            <a:off x="6419295" y="4166281"/>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8" name="Text Box 104"/>
          <p:cNvSpPr txBox="1">
            <a:spLocks noChangeArrowheads="1"/>
          </p:cNvSpPr>
          <p:nvPr/>
        </p:nvSpPr>
        <p:spPr bwMode="auto">
          <a:xfrm>
            <a:off x="7105095" y="4179844"/>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29" name="Text Box 104"/>
          <p:cNvSpPr txBox="1">
            <a:spLocks noChangeArrowheads="1"/>
          </p:cNvSpPr>
          <p:nvPr/>
        </p:nvSpPr>
        <p:spPr bwMode="auto">
          <a:xfrm>
            <a:off x="7791635" y="4166281"/>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30" name="Text Box 104"/>
          <p:cNvSpPr txBox="1">
            <a:spLocks noChangeArrowheads="1"/>
          </p:cNvSpPr>
          <p:nvPr/>
        </p:nvSpPr>
        <p:spPr bwMode="auto">
          <a:xfrm>
            <a:off x="6419295" y="3700813"/>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1" name="Text Box 104"/>
          <p:cNvSpPr txBox="1">
            <a:spLocks noChangeArrowheads="1"/>
          </p:cNvSpPr>
          <p:nvPr/>
        </p:nvSpPr>
        <p:spPr bwMode="auto">
          <a:xfrm>
            <a:off x="7105095" y="3725386"/>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2" name="Text Box 104"/>
          <p:cNvSpPr txBox="1">
            <a:spLocks noChangeArrowheads="1"/>
          </p:cNvSpPr>
          <p:nvPr/>
        </p:nvSpPr>
        <p:spPr bwMode="auto">
          <a:xfrm>
            <a:off x="7770180" y="3700813"/>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3" name="Rectangle 4"/>
          <p:cNvSpPr txBox="1">
            <a:spLocks noChangeArrowheads="1"/>
          </p:cNvSpPr>
          <p:nvPr/>
        </p:nvSpPr>
        <p:spPr>
          <a:xfrm>
            <a:off x="0" y="183357"/>
            <a:ext cx="9144000" cy="1054819"/>
          </a:xfrm>
          <a:prstGeom prst="rect">
            <a:avLst/>
          </a:prstGeom>
        </p:spPr>
        <p:txBody>
          <a:bodyPr/>
          <a:lst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a:lstStyle>
          <a:p>
            <a:pPr algn="ctr" eaLnBrk="1" hangingPunct="1"/>
            <a:r>
              <a:rPr lang="en-US" sz="2800" dirty="0">
                <a:solidFill>
                  <a:srgbClr val="0000FF"/>
                </a:solidFill>
                <a:latin typeface="Cambria" panose="02040503050406030204" pitchFamily="18" charset="0"/>
                <a:cs typeface="Calibri" pitchFamily="34" charset="0"/>
              </a:rPr>
              <a:t>Performance Comparisons for UTRGV on</a:t>
            </a:r>
            <a:br>
              <a:rPr lang="en-US" sz="2800" b="1" kern="0" dirty="0">
                <a:solidFill>
                  <a:srgbClr val="0000FF"/>
                </a:solidFill>
                <a:latin typeface="Cambria" panose="02040503050406030204" pitchFamily="18" charset="0"/>
                <a:cs typeface="Calibri" pitchFamily="34" charset="0"/>
              </a:rPr>
            </a:br>
            <a:r>
              <a:rPr lang="en-US" sz="2800" b="1" kern="0" dirty="0">
                <a:solidFill>
                  <a:srgbClr val="0000FF"/>
                </a:solidFill>
                <a:latin typeface="Cambria" panose="02040503050406030204" pitchFamily="18" charset="0"/>
                <a:cs typeface="Calibri" pitchFamily="34" charset="0"/>
              </a:rPr>
              <a:t>Learning with Peers</a:t>
            </a:r>
            <a:endParaRPr lang="en-US" sz="2800" b="1" u="sng" kern="0" dirty="0">
              <a:solidFill>
                <a:srgbClr val="0000FF"/>
              </a:solidFill>
              <a:latin typeface="Cambria" panose="02040503050406030204" pitchFamily="18" charset="0"/>
              <a:cs typeface="Calibri" pitchFamily="34" charset="0"/>
            </a:endParaRPr>
          </a:p>
        </p:txBody>
      </p:sp>
      <p:sp>
        <p:nvSpPr>
          <p:cNvPr id="22" name="Text Box 104"/>
          <p:cNvSpPr txBox="1">
            <a:spLocks noChangeArrowheads="1"/>
          </p:cNvSpPr>
          <p:nvPr/>
        </p:nvSpPr>
        <p:spPr bwMode="auto">
          <a:xfrm>
            <a:off x="3733800" y="3746746"/>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Tree>
    <p:extLst>
      <p:ext uri="{BB962C8B-B14F-4D97-AF65-F5344CB8AC3E}">
        <p14:creationId xmlns:p14="http://schemas.microsoft.com/office/powerpoint/2010/main" val="1922470613"/>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Line 6"/>
          <p:cNvSpPr>
            <a:spLocks noChangeShapeType="1"/>
          </p:cNvSpPr>
          <p:nvPr/>
        </p:nvSpPr>
        <p:spPr bwMode="auto">
          <a:xfrm>
            <a:off x="0" y="1295400"/>
            <a:ext cx="9144000" cy="0"/>
          </a:xfrm>
          <a:prstGeom prst="line">
            <a:avLst/>
          </a:prstGeom>
          <a:noFill/>
          <a:ln w="38100">
            <a:solidFill>
              <a:srgbClr val="FF6600"/>
            </a:solidFill>
            <a:miter lim="800000"/>
            <a:headEnd/>
            <a:tailEnd/>
          </a:ln>
        </p:spPr>
        <p:txBody>
          <a:bodyPr wrap="none"/>
          <a:lstStyle/>
          <a:p>
            <a:endParaRPr lang="en-US" dirty="0"/>
          </a:p>
        </p:txBody>
      </p:sp>
      <p:grpSp>
        <p:nvGrpSpPr>
          <p:cNvPr id="13" name="Group 73"/>
          <p:cNvGrpSpPr>
            <a:grpSpLocks/>
          </p:cNvGrpSpPr>
          <p:nvPr/>
        </p:nvGrpSpPr>
        <p:grpSpPr bwMode="auto">
          <a:xfrm>
            <a:off x="1937551" y="4876800"/>
            <a:ext cx="5486400" cy="1039772"/>
            <a:chOff x="3314700" y="5558605"/>
            <a:chExt cx="5486400" cy="1040068"/>
          </a:xfrm>
        </p:grpSpPr>
        <p:sp>
          <p:nvSpPr>
            <p:cNvPr id="14" name="Text Box 85"/>
            <p:cNvSpPr txBox="1">
              <a:spLocks noChangeArrowheads="1"/>
            </p:cNvSpPr>
            <p:nvPr/>
          </p:nvSpPr>
          <p:spPr bwMode="auto">
            <a:xfrm>
              <a:off x="3314700" y="5558605"/>
              <a:ext cx="5486400" cy="1040068"/>
            </a:xfrm>
            <a:prstGeom prst="rect">
              <a:avLst/>
            </a:prstGeom>
            <a:solidFill>
              <a:srgbClr val="FFFFCC"/>
            </a:solidFill>
            <a:ln w="50800">
              <a:solidFill>
                <a:schemeClr val="tx1"/>
              </a:solidFill>
              <a:miter lim="800000"/>
              <a:headEnd/>
              <a:tailEnd/>
            </a:ln>
          </p:spPr>
          <p:txBody>
            <a:bodyPr tIns="0" bIns="0">
              <a:spAutoFit/>
            </a:bodyPr>
            <a:lstStyle/>
            <a:p>
              <a:pPr algn="ctr">
                <a:spcBef>
                  <a:spcPct val="5000"/>
                </a:spcBef>
                <a:spcAft>
                  <a:spcPct val="5000"/>
                </a:spcAft>
                <a:defRPr/>
              </a:pPr>
              <a:r>
                <a:rPr lang="en-US" sz="1500" b="1" baseline="-25000" dirty="0">
                  <a:latin typeface="Cambria" panose="02040503050406030204" pitchFamily="18" charset="0"/>
                </a:rPr>
                <a:t>The Scale is 60 points</a:t>
              </a:r>
            </a:p>
            <a:p>
              <a:pPr>
                <a:spcBef>
                  <a:spcPct val="5000"/>
                </a:spcBef>
                <a:spcAft>
                  <a:spcPct val="5000"/>
                </a:spcAft>
                <a:defRPr/>
              </a:pPr>
              <a:endParaRPr lang="en-US" sz="600" b="1" baseline="-25000" dirty="0">
                <a:latin typeface="Cambria" panose="02040503050406030204" pitchFamily="18" charset="0"/>
              </a:endParaRPr>
            </a:p>
            <a:p>
              <a:pPr fontAlgn="ctr">
                <a:spcBef>
                  <a:spcPct val="5000"/>
                </a:spcBef>
                <a:spcAft>
                  <a:spcPct val="5000"/>
                </a:spcAft>
                <a:buSzPct val="75000"/>
                <a:defRPr/>
              </a:pPr>
              <a:r>
                <a:rPr lang="en-US" sz="1500" b="1" baseline="-25000" dirty="0">
                  <a:latin typeface="Cambria" panose="02040503050406030204" pitchFamily="18" charset="0"/>
                </a:rPr>
                <a:t>            indicates the score of UTRGV is significantly lower than this comparison group</a:t>
              </a:r>
            </a:p>
            <a:p>
              <a:pPr fontAlgn="ctr">
                <a:spcBef>
                  <a:spcPct val="5000"/>
                </a:spcBef>
                <a:spcAft>
                  <a:spcPct val="5000"/>
                </a:spcAft>
                <a:buSzPct val="75000"/>
                <a:defRPr/>
              </a:pPr>
              <a:endParaRPr lang="en-US" sz="1000" b="1" baseline="-25000" dirty="0">
                <a:latin typeface="Cambria" panose="02040503050406030204" pitchFamily="18" charset="0"/>
              </a:endParaRPr>
            </a:p>
            <a:p>
              <a:pPr fontAlgn="ctr">
                <a:spcBef>
                  <a:spcPct val="5000"/>
                </a:spcBef>
                <a:spcAft>
                  <a:spcPct val="5000"/>
                </a:spcAft>
                <a:defRPr/>
              </a:pPr>
              <a:r>
                <a:rPr lang="en-US" sz="1500" b="1" baseline="-25000" dirty="0">
                  <a:latin typeface="Cambria" panose="02040503050406030204" pitchFamily="18" charset="0"/>
                </a:rPr>
                <a:t>            indicates the score of UTRGV is significantly higher than this comparison group</a:t>
              </a:r>
            </a:p>
            <a:p>
              <a:pPr fontAlgn="ctr">
                <a:spcBef>
                  <a:spcPct val="5000"/>
                </a:spcBef>
                <a:spcAft>
                  <a:spcPct val="5000"/>
                </a:spcAft>
                <a:defRPr/>
              </a:pPr>
              <a:endParaRPr lang="en-US" sz="1000" b="1" baseline="-25000" dirty="0">
                <a:latin typeface="Cambria" panose="02040503050406030204" pitchFamily="18" charset="0"/>
              </a:endParaRPr>
            </a:p>
            <a:p>
              <a:pPr fontAlgn="ctr">
                <a:spcBef>
                  <a:spcPct val="60000"/>
                </a:spcBef>
                <a:buFont typeface="SPSS Marker Set" pitchFamily="2" charset="2"/>
                <a:buNone/>
                <a:defRPr/>
              </a:pPr>
              <a:r>
                <a:rPr lang="en-US" sz="1500" b="1" baseline="30000" dirty="0">
                  <a:latin typeface="Cambria" panose="02040503050406030204" pitchFamily="18" charset="0"/>
                </a:rPr>
                <a:t>A </a:t>
              </a:r>
              <a:r>
                <a:rPr lang="en-US" sz="1500" baseline="30000" dirty="0">
                  <a:latin typeface="Cambria" panose="02040503050406030204" pitchFamily="18" charset="0"/>
                </a:rPr>
                <a:t>BLANK</a:t>
              </a:r>
              <a:r>
                <a:rPr lang="en-US" sz="1500" b="1" baseline="30000" dirty="0">
                  <a:latin typeface="Cambria" panose="02040503050406030204" pitchFamily="18" charset="0"/>
                </a:rPr>
                <a:t> indicates no statistically significant difference</a:t>
              </a:r>
            </a:p>
          </p:txBody>
        </p:sp>
        <p:sp>
          <p:nvSpPr>
            <p:cNvPr id="15" name="Text Box 104"/>
            <p:cNvSpPr txBox="1">
              <a:spLocks noChangeArrowheads="1"/>
            </p:cNvSpPr>
            <p:nvPr/>
          </p:nvSpPr>
          <p:spPr bwMode="auto">
            <a:xfrm>
              <a:off x="3390900" y="5763414"/>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FF0000"/>
                  </a:solidFill>
                  <a:latin typeface="Cambria" panose="02040503050406030204" pitchFamily="18" charset="0"/>
                  <a:sym typeface="Wingdings" pitchFamily="2" charset="2"/>
                </a:rPr>
                <a:t></a:t>
              </a:r>
              <a:endParaRPr lang="en-US" sz="1400" b="1" dirty="0">
                <a:solidFill>
                  <a:srgbClr val="FF0000"/>
                </a:solidFill>
                <a:latin typeface="Cambria" panose="02040503050406030204" pitchFamily="18" charset="0"/>
                <a:sym typeface="Wingdings" pitchFamily="2" charset="2"/>
              </a:endParaRPr>
            </a:p>
          </p:txBody>
        </p:sp>
        <p:sp>
          <p:nvSpPr>
            <p:cNvPr id="16" name="Text Box 104"/>
            <p:cNvSpPr txBox="1">
              <a:spLocks noChangeArrowheads="1"/>
            </p:cNvSpPr>
            <p:nvPr/>
          </p:nvSpPr>
          <p:spPr bwMode="auto">
            <a:xfrm>
              <a:off x="3390900" y="6001712"/>
              <a:ext cx="30480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grpSp>
      <p:graphicFrame>
        <p:nvGraphicFramePr>
          <p:cNvPr id="22" name="Group 2"/>
          <p:cNvGraphicFramePr>
            <a:graphicFrameLocks noGrp="1"/>
          </p:cNvGraphicFramePr>
          <p:nvPr>
            <p:ph idx="1"/>
            <p:extLst>
              <p:ext uri="{D42A27DB-BD31-4B8C-83A1-F6EECF244321}">
                <p14:modId xmlns:p14="http://schemas.microsoft.com/office/powerpoint/2010/main" val="2700252891"/>
              </p:ext>
            </p:extLst>
          </p:nvPr>
        </p:nvGraphicFramePr>
        <p:xfrm>
          <a:off x="1295400" y="1995550"/>
          <a:ext cx="7010396" cy="2547717"/>
        </p:xfrm>
        <a:graphic>
          <a:graphicData uri="http://schemas.openxmlformats.org/drawingml/2006/table">
            <a:tbl>
              <a:tblPr/>
              <a:tblGrid>
                <a:gridCol w="1524000">
                  <a:extLst>
                    <a:ext uri="{9D8B030D-6E8A-4147-A177-3AD203B41FA5}">
                      <a16:colId xmlns:a16="http://schemas.microsoft.com/office/drawing/2014/main" val="20000"/>
                    </a:ext>
                  </a:extLst>
                </a:gridCol>
                <a:gridCol w="781776">
                  <a:extLst>
                    <a:ext uri="{9D8B030D-6E8A-4147-A177-3AD203B41FA5}">
                      <a16:colId xmlns:a16="http://schemas.microsoft.com/office/drawing/2014/main" val="20001"/>
                    </a:ext>
                  </a:extLst>
                </a:gridCol>
                <a:gridCol w="668015">
                  <a:extLst>
                    <a:ext uri="{9D8B030D-6E8A-4147-A177-3AD203B41FA5}">
                      <a16:colId xmlns:a16="http://schemas.microsoft.com/office/drawing/2014/main" val="20002"/>
                    </a:ext>
                  </a:extLst>
                </a:gridCol>
                <a:gridCol w="681525">
                  <a:extLst>
                    <a:ext uri="{9D8B030D-6E8A-4147-A177-3AD203B41FA5}">
                      <a16:colId xmlns:a16="http://schemas.microsoft.com/office/drawing/2014/main" val="20003"/>
                    </a:ext>
                  </a:extLst>
                </a:gridCol>
                <a:gridCol w="681525">
                  <a:extLst>
                    <a:ext uri="{9D8B030D-6E8A-4147-A177-3AD203B41FA5}">
                      <a16:colId xmlns:a16="http://schemas.microsoft.com/office/drawing/2014/main" val="20004"/>
                    </a:ext>
                  </a:extLst>
                </a:gridCol>
                <a:gridCol w="669516">
                  <a:extLst>
                    <a:ext uri="{9D8B030D-6E8A-4147-A177-3AD203B41FA5}">
                      <a16:colId xmlns:a16="http://schemas.microsoft.com/office/drawing/2014/main" val="20005"/>
                    </a:ext>
                  </a:extLst>
                </a:gridCol>
                <a:gridCol w="668013">
                  <a:extLst>
                    <a:ext uri="{9D8B030D-6E8A-4147-A177-3AD203B41FA5}">
                      <a16:colId xmlns:a16="http://schemas.microsoft.com/office/drawing/2014/main" val="20006"/>
                    </a:ext>
                  </a:extLst>
                </a:gridCol>
                <a:gridCol w="668013">
                  <a:extLst>
                    <a:ext uri="{9D8B030D-6E8A-4147-A177-3AD203B41FA5}">
                      <a16:colId xmlns:a16="http://schemas.microsoft.com/office/drawing/2014/main" val="20007"/>
                    </a:ext>
                  </a:extLst>
                </a:gridCol>
                <a:gridCol w="668013">
                  <a:extLst>
                    <a:ext uri="{9D8B030D-6E8A-4147-A177-3AD203B41FA5}">
                      <a16:colId xmlns:a16="http://schemas.microsoft.com/office/drawing/2014/main" val="20008"/>
                    </a:ext>
                  </a:extLst>
                </a:gridCol>
              </a:tblGrid>
              <a:tr h="518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Cambria" panose="02040503050406030204" pitchFamily="18" charset="0"/>
                      </a:endParaRPr>
                    </a:p>
                  </a:txBody>
                  <a:tcPr marT="45727" marB="45727"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First-Year Students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Cambria" panose="02040503050406030204" pitchFamily="18" charset="0"/>
                          <a:cs typeface="Arial" charset="0"/>
                        </a:rPr>
                        <a:t>Seniors</a:t>
                      </a:r>
                      <a:endParaRPr kumimoji="0" lang="en-US" sz="19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20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184">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Cambria" panose="02040503050406030204" pitchFamily="18" charset="0"/>
                          <a:cs typeface="Arial" charset="0"/>
                        </a:rPr>
                        <a:t>Experiences with Faculty</a:t>
                      </a:r>
                      <a:endParaRPr kumimoji="0" lang="en-US" sz="18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a:t>
                      </a: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Cambria" panose="02040503050406030204" pitchFamily="18" charset="0"/>
                          <a:cs typeface="Arial" charset="0"/>
                        </a:rPr>
                        <a:t>UTRGV Score</a:t>
                      </a:r>
                      <a:endParaRPr kumimoji="0" lang="en-US" sz="130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chemeClr val="tx1"/>
                          </a:solidFill>
                          <a:effectLst/>
                          <a:latin typeface="Cambria" panose="02040503050406030204" pitchFamily="18" charset="0"/>
                        </a:rPr>
                        <a:t>Compared with …</a:t>
                      </a:r>
                      <a:endParaRPr kumimoji="0" lang="en-US" sz="1700" b="1" i="0" u="none" strike="noStrike" cap="none" normalizeH="0" baseline="0" dirty="0">
                        <a:ln>
                          <a:noFill/>
                        </a:ln>
                        <a:solidFill>
                          <a:schemeClr val="tx1"/>
                        </a:solidFill>
                        <a:effectLst/>
                        <a:latin typeface="Cambria" panose="02040503050406030204" pitchFamily="18"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chemeClr val="tx1"/>
                        </a:solidFill>
                        <a:effectLst/>
                        <a:latin typeface="Arial" charset="0"/>
                      </a:endParaRPr>
                    </a:p>
                  </a:txBody>
                  <a:tcPr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412817">
                <a:tc vMerge="1">
                  <a:txBody>
                    <a:bodyPr/>
                    <a:lstStyle/>
                    <a:p>
                      <a:endParaRPr lang="en-US"/>
                    </a:p>
                  </a:txBody>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Carnegie Class</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UT System</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cs typeface="Arial" charset="0"/>
                        </a:rPr>
                        <a:t>Carnegie Class</a:t>
                      </a:r>
                      <a:endParaRPr kumimoji="0" lang="en-US" sz="1050" b="0" i="0" u="none" strike="noStrike" cap="none" normalizeH="0" baseline="0" dirty="0">
                        <a:ln>
                          <a:noFill/>
                        </a:ln>
                        <a:solidFill>
                          <a:schemeClr val="tx1"/>
                        </a:solidFill>
                        <a:effectLst/>
                        <a:latin typeface="Cambria" panose="02040503050406030204" pitchFamily="18" charset="0"/>
                      </a:endParaRP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050" b="1" i="0" u="none" strike="noStrike" cap="none" normalizeH="0" baseline="0" dirty="0">
                          <a:ln>
                            <a:noFill/>
                          </a:ln>
                          <a:solidFill>
                            <a:schemeClr val="tx1"/>
                          </a:solidFill>
                          <a:effectLst/>
                          <a:latin typeface="Cambria" panose="02040503050406030204" pitchFamily="18" charset="0"/>
                        </a:rPr>
                        <a:t>NSSE </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442985">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Student-Faculty Interaction</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22.9</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23.5</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2400" b="1" i="0" u="none" strike="noStrike" dirty="0">
                          <a:solidFill>
                            <a:srgbClr val="000000"/>
                          </a:solidFill>
                          <a:latin typeface="Cambria" panose="02040503050406030204" pitchFamily="18" charset="0"/>
                        </a:rPr>
                        <a:t> </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33487">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200" b="1" i="1" u="none" strike="noStrike" cap="none" normalizeH="0" baseline="0" dirty="0">
                          <a:ln>
                            <a:noFill/>
                          </a:ln>
                          <a:solidFill>
                            <a:schemeClr val="tx1"/>
                          </a:solidFill>
                          <a:effectLst/>
                          <a:latin typeface="Cambria" panose="02040503050406030204" pitchFamily="18" charset="0"/>
                        </a:rPr>
                        <a:t>Effective Teaching Practices</a:t>
                      </a:r>
                    </a:p>
                  </a:txBody>
                  <a:tcPr marL="45720" marR="4572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300" b="1" i="0" u="none" strike="noStrike" dirty="0">
                          <a:solidFill>
                            <a:srgbClr val="000000"/>
                          </a:solidFill>
                          <a:latin typeface="Cambria" panose="02040503050406030204" pitchFamily="18" charset="0"/>
                        </a:rPr>
                        <a:t>41.5</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r>
                        <a:rPr lang="en-US" sz="1300" b="1" i="0" u="none" strike="noStrike" dirty="0">
                          <a:solidFill>
                            <a:srgbClr val="000000"/>
                          </a:solidFill>
                          <a:latin typeface="Cambria" panose="02040503050406030204" pitchFamily="18" charset="0"/>
                        </a:rPr>
                        <a:t>39.8</a:t>
                      </a: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ctr" rtl="0" fontAlgn="ctr"/>
                      <a:endParaRPr lang="en-US" sz="2400" b="1" i="0" u="none" strike="noStrike" dirty="0">
                        <a:solidFill>
                          <a:srgbClr val="000000"/>
                        </a:solidFill>
                        <a:latin typeface="Cambria" panose="02040503050406030204" pitchFamily="18" charset="0"/>
                      </a:endParaRPr>
                    </a:p>
                  </a:txBody>
                  <a:tcPr marL="7620" marR="7620" marT="762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3" name="Text Box 104"/>
          <p:cNvSpPr txBox="1">
            <a:spLocks noChangeArrowheads="1"/>
          </p:cNvSpPr>
          <p:nvPr/>
        </p:nvSpPr>
        <p:spPr bwMode="auto">
          <a:xfrm>
            <a:off x="3810000" y="41148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26" name="Text Box 104"/>
          <p:cNvSpPr txBox="1">
            <a:spLocks noChangeArrowheads="1"/>
          </p:cNvSpPr>
          <p:nvPr/>
        </p:nvSpPr>
        <p:spPr bwMode="auto">
          <a:xfrm>
            <a:off x="4419600" y="41148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3" name="Text Box 104"/>
          <p:cNvSpPr txBox="1">
            <a:spLocks noChangeArrowheads="1"/>
          </p:cNvSpPr>
          <p:nvPr/>
        </p:nvSpPr>
        <p:spPr bwMode="auto">
          <a:xfrm>
            <a:off x="5105400" y="4114800"/>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4" name="Text Box 104"/>
          <p:cNvSpPr txBox="1">
            <a:spLocks noChangeArrowheads="1"/>
          </p:cNvSpPr>
          <p:nvPr/>
        </p:nvSpPr>
        <p:spPr bwMode="auto">
          <a:xfrm>
            <a:off x="3810000" y="3674275"/>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5" name="Text Box 104"/>
          <p:cNvSpPr txBox="1">
            <a:spLocks noChangeArrowheads="1"/>
          </p:cNvSpPr>
          <p:nvPr/>
        </p:nvSpPr>
        <p:spPr bwMode="auto">
          <a:xfrm>
            <a:off x="4419600" y="3665397"/>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6" name="Text Box 104"/>
          <p:cNvSpPr txBox="1">
            <a:spLocks noChangeArrowheads="1"/>
          </p:cNvSpPr>
          <p:nvPr/>
        </p:nvSpPr>
        <p:spPr bwMode="auto">
          <a:xfrm>
            <a:off x="6502153" y="3674275"/>
            <a:ext cx="254493" cy="27880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8" name="Text Box 104"/>
          <p:cNvSpPr txBox="1">
            <a:spLocks noChangeArrowheads="1"/>
          </p:cNvSpPr>
          <p:nvPr/>
        </p:nvSpPr>
        <p:spPr bwMode="auto">
          <a:xfrm>
            <a:off x="7121370" y="3665397"/>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
        <p:nvSpPr>
          <p:cNvPr id="39" name="Rectangle 4"/>
          <p:cNvSpPr>
            <a:spLocks noGrp="1" noChangeArrowheads="1"/>
          </p:cNvSpPr>
          <p:nvPr>
            <p:ph type="title"/>
          </p:nvPr>
        </p:nvSpPr>
        <p:spPr>
          <a:xfrm>
            <a:off x="0" y="183357"/>
            <a:ext cx="9144000" cy="1054819"/>
          </a:xfrm>
          <a:prstGeom prst="rect">
            <a:avLst/>
          </a:prstGeom>
        </p:spPr>
        <p:txBody>
          <a:bodyPr/>
          <a:lstStyle/>
          <a:p>
            <a:pPr algn="ctr" eaLnBrk="1" hangingPunct="1"/>
            <a:r>
              <a:rPr lang="en-US" sz="2800" b="1" dirty="0">
                <a:solidFill>
                  <a:srgbClr val="0000FF"/>
                </a:solidFill>
                <a:latin typeface="Cambria" panose="02040503050406030204" pitchFamily="18" charset="0"/>
                <a:cs typeface="Calibri" pitchFamily="34" charset="0"/>
              </a:rPr>
              <a:t>Performance Comparisons for UTRGV on</a:t>
            </a:r>
            <a:br>
              <a:rPr lang="en-US" sz="2800" b="1" dirty="0">
                <a:solidFill>
                  <a:srgbClr val="0000FF"/>
                </a:solidFill>
                <a:latin typeface="Cambria" panose="02040503050406030204" pitchFamily="18" charset="0"/>
                <a:cs typeface="Calibri" pitchFamily="34" charset="0"/>
              </a:rPr>
            </a:br>
            <a:r>
              <a:rPr lang="en-US" sz="2800" b="1" dirty="0">
                <a:solidFill>
                  <a:srgbClr val="0000FF"/>
                </a:solidFill>
                <a:latin typeface="Cambria" panose="02040503050406030204" pitchFamily="18" charset="0"/>
                <a:cs typeface="Calibri" pitchFamily="34" charset="0"/>
              </a:rPr>
              <a:t>Experiences with Faculty</a:t>
            </a:r>
            <a:endParaRPr lang="en-US" sz="2800" b="1" u="sng" dirty="0">
              <a:solidFill>
                <a:srgbClr val="0000FF"/>
              </a:solidFill>
              <a:latin typeface="Cambria" panose="02040503050406030204" pitchFamily="18" charset="0"/>
              <a:cs typeface="Calibri" pitchFamily="34" charset="0"/>
            </a:endParaRPr>
          </a:p>
        </p:txBody>
      </p:sp>
      <p:sp>
        <p:nvSpPr>
          <p:cNvPr id="17" name="Text Box 104"/>
          <p:cNvSpPr txBox="1">
            <a:spLocks noChangeArrowheads="1"/>
          </p:cNvSpPr>
          <p:nvPr/>
        </p:nvSpPr>
        <p:spPr bwMode="auto">
          <a:xfrm>
            <a:off x="5105400" y="3665397"/>
            <a:ext cx="304800" cy="2769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pitchFamily="34" charset="0"/>
                <a:cs typeface="Arial" pitchFamily="34" charset="0"/>
              </a:defRPr>
            </a:lvl1pPr>
            <a:lvl2pPr marL="742950" indent="-285750" eaLnBrk="0" hangingPunct="0">
              <a:defRPr sz="3600">
                <a:solidFill>
                  <a:schemeClr val="tx1"/>
                </a:solidFill>
                <a:latin typeface="Arial" pitchFamily="34" charset="0"/>
                <a:cs typeface="Arial" pitchFamily="34" charset="0"/>
              </a:defRPr>
            </a:lvl2pPr>
            <a:lvl3pPr marL="1143000" indent="-228600" eaLnBrk="0" hangingPunct="0">
              <a:defRPr sz="3600">
                <a:solidFill>
                  <a:schemeClr val="tx1"/>
                </a:solidFill>
                <a:latin typeface="Arial" pitchFamily="34" charset="0"/>
                <a:cs typeface="Arial" pitchFamily="34" charset="0"/>
              </a:defRPr>
            </a:lvl3pPr>
            <a:lvl4pPr marL="1600200" indent="-228600" eaLnBrk="0" hangingPunct="0">
              <a:defRPr sz="3600">
                <a:solidFill>
                  <a:schemeClr val="tx1"/>
                </a:solidFill>
                <a:latin typeface="Arial" pitchFamily="34" charset="0"/>
                <a:cs typeface="Arial" pitchFamily="34" charset="0"/>
              </a:defRPr>
            </a:lvl4pPr>
            <a:lvl5pPr marL="2057400" indent="-228600" eaLnBrk="0" hangingPunct="0">
              <a:defRPr sz="36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36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36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36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3600">
                <a:solidFill>
                  <a:schemeClr val="tx1"/>
                </a:solidFill>
                <a:latin typeface="Arial" pitchFamily="34" charset="0"/>
                <a:cs typeface="Arial" pitchFamily="34" charset="0"/>
              </a:defRPr>
            </a:lvl9pPr>
          </a:lstStyle>
          <a:p>
            <a:pPr algn="ctr" eaLnBrk="1" hangingPunct="1">
              <a:spcBef>
                <a:spcPct val="50000"/>
              </a:spcBef>
            </a:pPr>
            <a:r>
              <a:rPr lang="en-US" sz="1200" b="1" dirty="0">
                <a:solidFill>
                  <a:srgbClr val="008000"/>
                </a:solidFill>
                <a:latin typeface="Cambria" panose="02040503050406030204" pitchFamily="18" charset="0"/>
                <a:sym typeface="Wingdings" pitchFamily="2" charset="2"/>
              </a:rPr>
              <a:t></a:t>
            </a:r>
          </a:p>
        </p:txBody>
      </p:sp>
    </p:spTree>
    <p:extLst>
      <p:ext uri="{BB962C8B-B14F-4D97-AF65-F5344CB8AC3E}">
        <p14:creationId xmlns:p14="http://schemas.microsoft.com/office/powerpoint/2010/main" val="3786735182"/>
      </p:ext>
    </p:extLst>
  </p:cSld>
  <p:clrMapOvr>
    <a:masterClrMapping/>
  </p:clrMapOvr>
  <p:transition spd="slow">
    <p:wipe/>
  </p:transition>
</p:sld>
</file>

<file path=ppt/theme/theme1.xml><?xml version="1.0" encoding="utf-8"?>
<a:theme xmlns:a="http://schemas.openxmlformats.org/drawingml/2006/main" name="Blends">
  <a:themeElements>
    <a:clrScheme name="Blends 7">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0000FF"/>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1" i="0" u="none" strike="noStrike" cap="none" normalizeH="0" baseline="0" smtClean="0">
            <a:ln>
              <a:noFill/>
            </a:ln>
            <a:solidFill>
              <a:srgbClr val="006600"/>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400" b="1" i="0" u="none" strike="noStrike" cap="none" normalizeH="0" baseline="0" smtClean="0">
            <a:ln>
              <a:noFill/>
            </a:ln>
            <a:solidFill>
              <a:srgbClr val="006600"/>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0000FF"/>
        </a:hlink>
        <a:folHlink>
          <a:srgbClr val="3333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NSSE">
    <a:dk1>
      <a:sysClr val="windowText" lastClr="000000"/>
    </a:dk1>
    <a:lt1>
      <a:sysClr val="window" lastClr="FFFFFF"/>
    </a:lt1>
    <a:dk2>
      <a:srgbClr val="7A1A57"/>
    </a:dk2>
    <a:lt2>
      <a:srgbClr val="002D62"/>
    </a:lt2>
    <a:accent1>
      <a:srgbClr val="EFAA22"/>
    </a:accent1>
    <a:accent2>
      <a:srgbClr val="417FDD"/>
    </a:accent2>
    <a:accent3>
      <a:srgbClr val="645950"/>
    </a:accent3>
    <a:accent4>
      <a:srgbClr val="CCCCCC"/>
    </a:accent4>
    <a:accent5>
      <a:srgbClr val="855723"/>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36610</TotalTime>
  <Words>1851</Words>
  <Application>Microsoft Office PowerPoint</Application>
  <PresentationFormat>On-screen Show (4:3)</PresentationFormat>
  <Paragraphs>347</Paragraphs>
  <Slides>18</Slides>
  <Notes>18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Arabic Typesetting</vt:lpstr>
      <vt:lpstr>Arial</vt:lpstr>
      <vt:lpstr>Calibri</vt:lpstr>
      <vt:lpstr>Cambria</vt:lpstr>
      <vt:lpstr>SPSS Marker Set</vt:lpstr>
      <vt:lpstr>Tahoma</vt:lpstr>
      <vt:lpstr>Times New Roman</vt:lpstr>
      <vt:lpstr>Wingdings</vt:lpstr>
      <vt:lpstr>Blends</vt:lpstr>
      <vt:lpstr>PowerPoint Presentation</vt:lpstr>
      <vt:lpstr>PowerPoint Presentation</vt:lpstr>
      <vt:lpstr>What is NSSE?</vt:lpstr>
      <vt:lpstr>Response Rate</vt:lpstr>
      <vt:lpstr>Four NSSE Themes for Student Engagement</vt:lpstr>
      <vt:lpstr>Engagement Indicators in NSSE Themes</vt:lpstr>
      <vt:lpstr>Performance Comparisons for UTRGV on  Academic Challenge</vt:lpstr>
      <vt:lpstr>PowerPoint Presentation</vt:lpstr>
      <vt:lpstr>Performance Comparisons for UTRGV on Experiences with Faculty</vt:lpstr>
      <vt:lpstr>Performance Comparisons for UTRGV on Campus Environment</vt:lpstr>
      <vt:lpstr>Satisfaction with UTRGV</vt:lpstr>
      <vt:lpstr>PowerPoint Presentation</vt:lpstr>
      <vt:lpstr>PowerPoint Presentation</vt:lpstr>
      <vt:lpstr>PowerPoint Presentation</vt:lpstr>
      <vt:lpstr>PowerPoint Presentation</vt:lpstr>
      <vt:lpstr>PowerPoint Presentation</vt:lpstr>
      <vt:lpstr>PowerPoint Presentation</vt:lpstr>
      <vt:lpstr>For detailed frequency tables and more information on NSSE Results</vt:lpstr>
    </vt:vector>
  </TitlesOfParts>
  <Company>The University of Texas-Pan American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UTPA-2011</dc:subject>
  <dc:creator>S.J. Sethi</dc:creator>
  <cp:keywords>UTPA, University of Texas-Pan American</cp:keywords>
  <dc:description>This presentation was prepared in Fall 2011 by S.J. Sethi.</dc:description>
  <cp:lastModifiedBy>SJ  Sethi</cp:lastModifiedBy>
  <cp:revision>1466</cp:revision>
  <cp:lastPrinted>2018-11-26T17:33:42Z</cp:lastPrinted>
  <dcterms:created xsi:type="dcterms:W3CDTF">1601-01-01T00:00:00Z</dcterms:created>
  <dcterms:modified xsi:type="dcterms:W3CDTF">2018-11-26T17:48:00Z</dcterms:modified>
  <cp:category>Presentation</cp:category>
  <cp:contentStatus>active</cp:contentStatus>
</cp:coreProperties>
</file>